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9"/>
  </p:notesMasterIdLst>
  <p:sldIdLst>
    <p:sldId id="257" r:id="rId2"/>
    <p:sldId id="258" r:id="rId3"/>
    <p:sldId id="259" r:id="rId4"/>
    <p:sldId id="260" r:id="rId5"/>
    <p:sldId id="261" r:id="rId6"/>
    <p:sldId id="262" r:id="rId7"/>
    <p:sldId id="263" r:id="rId8"/>
    <p:sldId id="264" r:id="rId9"/>
    <p:sldId id="265" r:id="rId10"/>
    <p:sldId id="266" r:id="rId11"/>
    <p:sldId id="268" r:id="rId12"/>
    <p:sldId id="270" r:id="rId13"/>
    <p:sldId id="305" r:id="rId14"/>
    <p:sldId id="271" r:id="rId15"/>
    <p:sldId id="272" r:id="rId16"/>
    <p:sldId id="273" r:id="rId17"/>
    <p:sldId id="274" r:id="rId18"/>
    <p:sldId id="275" r:id="rId19"/>
    <p:sldId id="299" r:id="rId20"/>
    <p:sldId id="290" r:id="rId21"/>
    <p:sldId id="276" r:id="rId22"/>
    <p:sldId id="286" r:id="rId23"/>
    <p:sldId id="281" r:id="rId24"/>
    <p:sldId id="287" r:id="rId25"/>
    <p:sldId id="282" r:id="rId26"/>
    <p:sldId id="283" r:id="rId27"/>
    <p:sldId id="288" r:id="rId28"/>
    <p:sldId id="284" r:id="rId29"/>
    <p:sldId id="289" r:id="rId30"/>
    <p:sldId id="285" r:id="rId31"/>
    <p:sldId id="300" r:id="rId32"/>
    <p:sldId id="301" r:id="rId33"/>
    <p:sldId id="302" r:id="rId34"/>
    <p:sldId id="293" r:id="rId35"/>
    <p:sldId id="292" r:id="rId36"/>
    <p:sldId id="294" r:id="rId37"/>
    <p:sldId id="295" r:id="rId38"/>
    <p:sldId id="298" r:id="rId39"/>
    <p:sldId id="304" r:id="rId40"/>
    <p:sldId id="303" r:id="rId41"/>
    <p:sldId id="297" r:id="rId42"/>
    <p:sldId id="277" r:id="rId43"/>
    <p:sldId id="269" r:id="rId44"/>
    <p:sldId id="278" r:id="rId45"/>
    <p:sldId id="279" r:id="rId46"/>
    <p:sldId id="280" r:id="rId47"/>
    <p:sldId id="267"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2BF98B-EDFA-4C8C-9082-48BE5FCE128F}" v="6" dt="2025-03-11T08:37:49.712"/>
    <p1510:client id="{EF04D42D-0EAC-42FF-B257-F909C8262243}" v="23" dt="2025-03-10T15:41:00.9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C97272-2537-4969-88C3-10A59F20DD9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0AFFD09-66EF-41AB-AC46-DFEC79362EA2}">
      <dgm:prSet/>
      <dgm:spPr/>
      <dgm:t>
        <a:bodyPr/>
        <a:lstStyle/>
        <a:p>
          <a:pPr>
            <a:lnSpc>
              <a:spcPct val="100000"/>
            </a:lnSpc>
          </a:pPr>
          <a:r>
            <a:rPr lang="en-US" b="1"/>
            <a:t>Current Research</a:t>
          </a:r>
          <a:r>
            <a:rPr lang="en-US"/>
            <a:t> on AI’s potential for malicious activities</a:t>
          </a:r>
        </a:p>
      </dgm:t>
    </dgm:pt>
    <dgm:pt modelId="{79AEFE4C-921C-4BB6-AAEA-E7D3966108F6}" type="parTrans" cxnId="{318B56DD-6BBD-4E62-8516-19FFA69E2D24}">
      <dgm:prSet/>
      <dgm:spPr/>
      <dgm:t>
        <a:bodyPr/>
        <a:lstStyle/>
        <a:p>
          <a:endParaRPr lang="en-US"/>
        </a:p>
      </dgm:t>
    </dgm:pt>
    <dgm:pt modelId="{4FF57005-5735-41A8-8293-DDF5F055F26C}" type="sibTrans" cxnId="{318B56DD-6BBD-4E62-8516-19FFA69E2D24}">
      <dgm:prSet/>
      <dgm:spPr/>
      <dgm:t>
        <a:bodyPr/>
        <a:lstStyle/>
        <a:p>
          <a:endParaRPr lang="en-US"/>
        </a:p>
      </dgm:t>
    </dgm:pt>
    <dgm:pt modelId="{C7D76FC9-D54F-4ACF-AAA3-31DFE892FD56}">
      <dgm:prSet/>
      <dgm:spPr/>
      <dgm:t>
        <a:bodyPr/>
        <a:lstStyle/>
        <a:p>
          <a:pPr>
            <a:lnSpc>
              <a:spcPct val="100000"/>
            </a:lnSpc>
          </a:pPr>
          <a:r>
            <a:rPr lang="en-US"/>
            <a:t>Limitations: lack of terminology like "AI-Crime" to describe the re-orientation of AI technologies toward criminal activity</a:t>
          </a:r>
        </a:p>
      </dgm:t>
    </dgm:pt>
    <dgm:pt modelId="{C31258F2-F06C-43C9-AD50-8B75CDB6A2DF}" type="parTrans" cxnId="{5BE4F977-C989-4009-80F6-CF59F77A1AAB}">
      <dgm:prSet/>
      <dgm:spPr/>
      <dgm:t>
        <a:bodyPr/>
        <a:lstStyle/>
        <a:p>
          <a:endParaRPr lang="en-US"/>
        </a:p>
      </dgm:t>
    </dgm:pt>
    <dgm:pt modelId="{DAA79343-F02D-4616-97A2-CAE4AF4E5C55}" type="sibTrans" cxnId="{5BE4F977-C989-4009-80F6-CF59F77A1AAB}">
      <dgm:prSet/>
      <dgm:spPr/>
      <dgm:t>
        <a:bodyPr/>
        <a:lstStyle/>
        <a:p>
          <a:endParaRPr lang="en-US"/>
        </a:p>
      </dgm:t>
    </dgm:pt>
    <dgm:pt modelId="{E6A9F7C4-A472-4162-B8C1-4A17296B9772}">
      <dgm:prSet/>
      <dgm:spPr/>
      <dgm:t>
        <a:bodyPr/>
        <a:lstStyle/>
        <a:p>
          <a:pPr>
            <a:lnSpc>
              <a:spcPct val="100000"/>
            </a:lnSpc>
          </a:pPr>
          <a:r>
            <a:rPr lang="en-US">
              <a:latin typeface="Aptos Display" panose="020F0302020204030204"/>
            </a:rPr>
            <a:t>A</a:t>
          </a:r>
          <a:r>
            <a:rPr lang="en-US"/>
            <a:t> typology is greatly useful in structuring research efforts and identifying gaps in knowledge in areas where more research is warranted.</a:t>
          </a:r>
        </a:p>
      </dgm:t>
    </dgm:pt>
    <dgm:pt modelId="{995D5605-843F-4D72-BA88-4F14E5573D91}" type="parTrans" cxnId="{5DAE321B-E561-456F-ABA6-D46D86E971E9}">
      <dgm:prSet/>
      <dgm:spPr/>
      <dgm:t>
        <a:bodyPr/>
        <a:lstStyle/>
        <a:p>
          <a:endParaRPr lang="en-US"/>
        </a:p>
      </dgm:t>
    </dgm:pt>
    <dgm:pt modelId="{9DDEAC3B-2F4B-444F-9833-6D36CC32DEFB}" type="sibTrans" cxnId="{5DAE321B-E561-456F-ABA6-D46D86E971E9}">
      <dgm:prSet/>
      <dgm:spPr/>
      <dgm:t>
        <a:bodyPr/>
        <a:lstStyle/>
        <a:p>
          <a:endParaRPr lang="en-US"/>
        </a:p>
      </dgm:t>
    </dgm:pt>
    <dgm:pt modelId="{67B3475E-E0AC-44FD-9AF9-E4EB18C3A1C0}" type="pres">
      <dgm:prSet presAssocID="{98C97272-2537-4969-88C3-10A59F20DD95}" presName="root" presStyleCnt="0">
        <dgm:presLayoutVars>
          <dgm:dir/>
          <dgm:resizeHandles val="exact"/>
        </dgm:presLayoutVars>
      </dgm:prSet>
      <dgm:spPr/>
    </dgm:pt>
    <dgm:pt modelId="{FC44C6E0-4325-44A1-95CD-DBE7AC2DFFA2}" type="pres">
      <dgm:prSet presAssocID="{70AFFD09-66EF-41AB-AC46-DFEC79362EA2}" presName="compNode" presStyleCnt="0"/>
      <dgm:spPr/>
    </dgm:pt>
    <dgm:pt modelId="{5D60C4A4-20A5-49F9-9D46-35040F19E318}" type="pres">
      <dgm:prSet presAssocID="{70AFFD09-66EF-41AB-AC46-DFEC79362EA2}" presName="bgRect" presStyleLbl="bgShp" presStyleIdx="0" presStyleCnt="3"/>
      <dgm:spPr/>
    </dgm:pt>
    <dgm:pt modelId="{04CB44AC-E596-4ACD-B24B-59AD79090726}" type="pres">
      <dgm:prSet presAssocID="{70AFFD09-66EF-41AB-AC46-DFEC79362EA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94E01E06-9A14-41F4-BC34-1BA9236881CF}" type="pres">
      <dgm:prSet presAssocID="{70AFFD09-66EF-41AB-AC46-DFEC79362EA2}" presName="spaceRect" presStyleCnt="0"/>
      <dgm:spPr/>
    </dgm:pt>
    <dgm:pt modelId="{C6A4B48E-2DE9-430B-9ABA-B6C9812745B0}" type="pres">
      <dgm:prSet presAssocID="{70AFFD09-66EF-41AB-AC46-DFEC79362EA2}" presName="parTx" presStyleLbl="revTx" presStyleIdx="0" presStyleCnt="3">
        <dgm:presLayoutVars>
          <dgm:chMax val="0"/>
          <dgm:chPref val="0"/>
        </dgm:presLayoutVars>
      </dgm:prSet>
      <dgm:spPr/>
    </dgm:pt>
    <dgm:pt modelId="{D50B535D-4B10-4D97-A1DF-F3DAB2EFB76F}" type="pres">
      <dgm:prSet presAssocID="{4FF57005-5735-41A8-8293-DDF5F055F26C}" presName="sibTrans" presStyleCnt="0"/>
      <dgm:spPr/>
    </dgm:pt>
    <dgm:pt modelId="{64FCCA8F-BBF6-440D-A050-0E2C1E7E673B}" type="pres">
      <dgm:prSet presAssocID="{C7D76FC9-D54F-4ACF-AAA3-31DFE892FD56}" presName="compNode" presStyleCnt="0"/>
      <dgm:spPr/>
    </dgm:pt>
    <dgm:pt modelId="{524F9D98-6C46-4E4C-9079-EB475F6080E5}" type="pres">
      <dgm:prSet presAssocID="{C7D76FC9-D54F-4ACF-AAA3-31DFE892FD56}" presName="bgRect" presStyleLbl="bgShp" presStyleIdx="1" presStyleCnt="3"/>
      <dgm:spPr/>
    </dgm:pt>
    <dgm:pt modelId="{79910F50-37D2-49A9-9BC1-4B6D58A9F6EC}" type="pres">
      <dgm:prSet presAssocID="{C7D76FC9-D54F-4ACF-AAA3-31DFE892FD5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obot"/>
        </a:ext>
      </dgm:extLst>
    </dgm:pt>
    <dgm:pt modelId="{5FAE48C2-1C2F-4BF0-B6E8-CF4472CD73AC}" type="pres">
      <dgm:prSet presAssocID="{C7D76FC9-D54F-4ACF-AAA3-31DFE892FD56}" presName="spaceRect" presStyleCnt="0"/>
      <dgm:spPr/>
    </dgm:pt>
    <dgm:pt modelId="{185A19E0-8550-4037-AE2A-D16171946DA9}" type="pres">
      <dgm:prSet presAssocID="{C7D76FC9-D54F-4ACF-AAA3-31DFE892FD56}" presName="parTx" presStyleLbl="revTx" presStyleIdx="1" presStyleCnt="3">
        <dgm:presLayoutVars>
          <dgm:chMax val="0"/>
          <dgm:chPref val="0"/>
        </dgm:presLayoutVars>
      </dgm:prSet>
      <dgm:spPr/>
    </dgm:pt>
    <dgm:pt modelId="{3406E9A1-3899-46C7-8419-4A61BBC2FFBD}" type="pres">
      <dgm:prSet presAssocID="{DAA79343-F02D-4616-97A2-CAE4AF4E5C55}" presName="sibTrans" presStyleCnt="0"/>
      <dgm:spPr/>
    </dgm:pt>
    <dgm:pt modelId="{3E947650-3D33-470E-BD61-CC8DC50C7F27}" type="pres">
      <dgm:prSet presAssocID="{E6A9F7C4-A472-4162-B8C1-4A17296B9772}" presName="compNode" presStyleCnt="0"/>
      <dgm:spPr/>
    </dgm:pt>
    <dgm:pt modelId="{9B10DC0C-D0A7-4F35-8FC5-4E2BD33ACD46}" type="pres">
      <dgm:prSet presAssocID="{E6A9F7C4-A472-4162-B8C1-4A17296B9772}" presName="bgRect" presStyleLbl="bgShp" presStyleIdx="2" presStyleCnt="3"/>
      <dgm:spPr/>
    </dgm:pt>
    <dgm:pt modelId="{7EC4973A-7614-4843-94C0-03C8A5A941BA}" type="pres">
      <dgm:prSet presAssocID="{E6A9F7C4-A472-4162-B8C1-4A17296B977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agnifying glass"/>
        </a:ext>
      </dgm:extLst>
    </dgm:pt>
    <dgm:pt modelId="{5DB0B891-BF38-4B9D-B69E-97972D6AE8D0}" type="pres">
      <dgm:prSet presAssocID="{E6A9F7C4-A472-4162-B8C1-4A17296B9772}" presName="spaceRect" presStyleCnt="0"/>
      <dgm:spPr/>
    </dgm:pt>
    <dgm:pt modelId="{B45E2BB5-C194-48AA-93FC-60F59AA0E018}" type="pres">
      <dgm:prSet presAssocID="{E6A9F7C4-A472-4162-B8C1-4A17296B9772}" presName="parTx" presStyleLbl="revTx" presStyleIdx="2" presStyleCnt="3">
        <dgm:presLayoutVars>
          <dgm:chMax val="0"/>
          <dgm:chPref val="0"/>
        </dgm:presLayoutVars>
      </dgm:prSet>
      <dgm:spPr/>
    </dgm:pt>
  </dgm:ptLst>
  <dgm:cxnLst>
    <dgm:cxn modelId="{5DAE321B-E561-456F-ABA6-D46D86E971E9}" srcId="{98C97272-2537-4969-88C3-10A59F20DD95}" destId="{E6A9F7C4-A472-4162-B8C1-4A17296B9772}" srcOrd="2" destOrd="0" parTransId="{995D5605-843F-4D72-BA88-4F14E5573D91}" sibTransId="{9DDEAC3B-2F4B-444F-9833-6D36CC32DEFB}"/>
    <dgm:cxn modelId="{49A0EA2E-795E-4723-ADF5-6B24AB5BC153}" type="presOf" srcId="{98C97272-2537-4969-88C3-10A59F20DD95}" destId="{67B3475E-E0AC-44FD-9AF9-E4EB18C3A1C0}" srcOrd="0" destOrd="0" presId="urn:microsoft.com/office/officeart/2018/2/layout/IconVerticalSolidList"/>
    <dgm:cxn modelId="{19A00069-3DEF-4D72-85A3-6201100479A5}" type="presOf" srcId="{C7D76FC9-D54F-4ACF-AAA3-31DFE892FD56}" destId="{185A19E0-8550-4037-AE2A-D16171946DA9}" srcOrd="0" destOrd="0" presId="urn:microsoft.com/office/officeart/2018/2/layout/IconVerticalSolidList"/>
    <dgm:cxn modelId="{5BE4F977-C989-4009-80F6-CF59F77A1AAB}" srcId="{98C97272-2537-4969-88C3-10A59F20DD95}" destId="{C7D76FC9-D54F-4ACF-AAA3-31DFE892FD56}" srcOrd="1" destOrd="0" parTransId="{C31258F2-F06C-43C9-AD50-8B75CDB6A2DF}" sibTransId="{DAA79343-F02D-4616-97A2-CAE4AF4E5C55}"/>
    <dgm:cxn modelId="{424A4C7E-CC07-4C81-9E55-176CC12EDBEB}" type="presOf" srcId="{70AFFD09-66EF-41AB-AC46-DFEC79362EA2}" destId="{C6A4B48E-2DE9-430B-9ABA-B6C9812745B0}" srcOrd="0" destOrd="0" presId="urn:microsoft.com/office/officeart/2018/2/layout/IconVerticalSolidList"/>
    <dgm:cxn modelId="{318B56DD-6BBD-4E62-8516-19FFA69E2D24}" srcId="{98C97272-2537-4969-88C3-10A59F20DD95}" destId="{70AFFD09-66EF-41AB-AC46-DFEC79362EA2}" srcOrd="0" destOrd="0" parTransId="{79AEFE4C-921C-4BB6-AAEA-E7D3966108F6}" sibTransId="{4FF57005-5735-41A8-8293-DDF5F055F26C}"/>
    <dgm:cxn modelId="{76B367EA-FA4A-403D-A920-22D57074BB32}" type="presOf" srcId="{E6A9F7C4-A472-4162-B8C1-4A17296B9772}" destId="{B45E2BB5-C194-48AA-93FC-60F59AA0E018}" srcOrd="0" destOrd="0" presId="urn:microsoft.com/office/officeart/2018/2/layout/IconVerticalSolidList"/>
    <dgm:cxn modelId="{4E7EAD95-5FAE-4C44-B5ED-BB16C17478E5}" type="presParOf" srcId="{67B3475E-E0AC-44FD-9AF9-E4EB18C3A1C0}" destId="{FC44C6E0-4325-44A1-95CD-DBE7AC2DFFA2}" srcOrd="0" destOrd="0" presId="urn:microsoft.com/office/officeart/2018/2/layout/IconVerticalSolidList"/>
    <dgm:cxn modelId="{55413D93-8570-4D56-BC6E-8C66106E60DF}" type="presParOf" srcId="{FC44C6E0-4325-44A1-95CD-DBE7AC2DFFA2}" destId="{5D60C4A4-20A5-49F9-9D46-35040F19E318}" srcOrd="0" destOrd="0" presId="urn:microsoft.com/office/officeart/2018/2/layout/IconVerticalSolidList"/>
    <dgm:cxn modelId="{A07BD165-B4F5-4C3F-B9FB-2FCCC7A73E35}" type="presParOf" srcId="{FC44C6E0-4325-44A1-95CD-DBE7AC2DFFA2}" destId="{04CB44AC-E596-4ACD-B24B-59AD79090726}" srcOrd="1" destOrd="0" presId="urn:microsoft.com/office/officeart/2018/2/layout/IconVerticalSolidList"/>
    <dgm:cxn modelId="{0085A2EF-067C-42C3-9B68-DB0A19EB500C}" type="presParOf" srcId="{FC44C6E0-4325-44A1-95CD-DBE7AC2DFFA2}" destId="{94E01E06-9A14-41F4-BC34-1BA9236881CF}" srcOrd="2" destOrd="0" presId="urn:microsoft.com/office/officeart/2018/2/layout/IconVerticalSolidList"/>
    <dgm:cxn modelId="{FEBA2934-AF73-4259-B957-91A2DFDC0C17}" type="presParOf" srcId="{FC44C6E0-4325-44A1-95CD-DBE7AC2DFFA2}" destId="{C6A4B48E-2DE9-430B-9ABA-B6C9812745B0}" srcOrd="3" destOrd="0" presId="urn:microsoft.com/office/officeart/2018/2/layout/IconVerticalSolidList"/>
    <dgm:cxn modelId="{624E7497-F881-4303-9D20-16195CC43F55}" type="presParOf" srcId="{67B3475E-E0AC-44FD-9AF9-E4EB18C3A1C0}" destId="{D50B535D-4B10-4D97-A1DF-F3DAB2EFB76F}" srcOrd="1" destOrd="0" presId="urn:microsoft.com/office/officeart/2018/2/layout/IconVerticalSolidList"/>
    <dgm:cxn modelId="{633D4F32-8088-405A-8276-625E3F418A86}" type="presParOf" srcId="{67B3475E-E0AC-44FD-9AF9-E4EB18C3A1C0}" destId="{64FCCA8F-BBF6-440D-A050-0E2C1E7E673B}" srcOrd="2" destOrd="0" presId="urn:microsoft.com/office/officeart/2018/2/layout/IconVerticalSolidList"/>
    <dgm:cxn modelId="{8C9613D8-859C-44BF-98AA-A3F62E28E97F}" type="presParOf" srcId="{64FCCA8F-BBF6-440D-A050-0E2C1E7E673B}" destId="{524F9D98-6C46-4E4C-9079-EB475F6080E5}" srcOrd="0" destOrd="0" presId="urn:microsoft.com/office/officeart/2018/2/layout/IconVerticalSolidList"/>
    <dgm:cxn modelId="{599929EC-84C8-47AE-9911-D241E1B5F93A}" type="presParOf" srcId="{64FCCA8F-BBF6-440D-A050-0E2C1E7E673B}" destId="{79910F50-37D2-49A9-9BC1-4B6D58A9F6EC}" srcOrd="1" destOrd="0" presId="urn:microsoft.com/office/officeart/2018/2/layout/IconVerticalSolidList"/>
    <dgm:cxn modelId="{3480AA75-513C-4386-B1E9-49069B3034F7}" type="presParOf" srcId="{64FCCA8F-BBF6-440D-A050-0E2C1E7E673B}" destId="{5FAE48C2-1C2F-4BF0-B6E8-CF4472CD73AC}" srcOrd="2" destOrd="0" presId="urn:microsoft.com/office/officeart/2018/2/layout/IconVerticalSolidList"/>
    <dgm:cxn modelId="{1211F5AE-A368-4248-BA48-7561CCF7ACA4}" type="presParOf" srcId="{64FCCA8F-BBF6-440D-A050-0E2C1E7E673B}" destId="{185A19E0-8550-4037-AE2A-D16171946DA9}" srcOrd="3" destOrd="0" presId="urn:microsoft.com/office/officeart/2018/2/layout/IconVerticalSolidList"/>
    <dgm:cxn modelId="{1781D8FA-F939-4697-A587-5059C0F7ED0F}" type="presParOf" srcId="{67B3475E-E0AC-44FD-9AF9-E4EB18C3A1C0}" destId="{3406E9A1-3899-46C7-8419-4A61BBC2FFBD}" srcOrd="3" destOrd="0" presId="urn:microsoft.com/office/officeart/2018/2/layout/IconVerticalSolidList"/>
    <dgm:cxn modelId="{55911806-4D00-4145-8988-F50B6E21E8CF}" type="presParOf" srcId="{67B3475E-E0AC-44FD-9AF9-E4EB18C3A1C0}" destId="{3E947650-3D33-470E-BD61-CC8DC50C7F27}" srcOrd="4" destOrd="0" presId="urn:microsoft.com/office/officeart/2018/2/layout/IconVerticalSolidList"/>
    <dgm:cxn modelId="{B515B414-0B42-4AED-8D62-328C1641E545}" type="presParOf" srcId="{3E947650-3D33-470E-BD61-CC8DC50C7F27}" destId="{9B10DC0C-D0A7-4F35-8FC5-4E2BD33ACD46}" srcOrd="0" destOrd="0" presId="urn:microsoft.com/office/officeart/2018/2/layout/IconVerticalSolidList"/>
    <dgm:cxn modelId="{BF99C02A-C4B0-41B5-A8BE-8BF359E06E9B}" type="presParOf" srcId="{3E947650-3D33-470E-BD61-CC8DC50C7F27}" destId="{7EC4973A-7614-4843-94C0-03C8A5A941BA}" srcOrd="1" destOrd="0" presId="urn:microsoft.com/office/officeart/2018/2/layout/IconVerticalSolidList"/>
    <dgm:cxn modelId="{07D93FF8-D28B-446A-9128-4C289D3CA5A3}" type="presParOf" srcId="{3E947650-3D33-470E-BD61-CC8DC50C7F27}" destId="{5DB0B891-BF38-4B9D-B69E-97972D6AE8D0}" srcOrd="2" destOrd="0" presId="urn:microsoft.com/office/officeart/2018/2/layout/IconVerticalSolidList"/>
    <dgm:cxn modelId="{7F981560-92E8-461E-8D7F-B1D82E2C807D}" type="presParOf" srcId="{3E947650-3D33-470E-BD61-CC8DC50C7F27}" destId="{B45E2BB5-C194-48AA-93FC-60F59AA0E01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AFCE6C-23CF-4CE6-80B1-5380C6C153FD}"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714D81CA-485C-48E0-B509-7FB05100492B}">
      <dgm:prSet/>
      <dgm:spPr/>
      <dgm:t>
        <a:bodyPr/>
        <a:lstStyle/>
        <a:p>
          <a:pPr>
            <a:lnSpc>
              <a:spcPct val="100000"/>
            </a:lnSpc>
            <a:defRPr cap="all"/>
          </a:pPr>
          <a:r>
            <a:rPr lang="en-US"/>
            <a:t>An existing methodology not proposed the term ``AI-Crime'' to describe the situation in which AI technologies are re-oriented to facilitate criminal activity.</a:t>
          </a:r>
        </a:p>
      </dgm:t>
    </dgm:pt>
    <dgm:pt modelId="{3A2CC158-7F4F-4ED2-BF7F-8E0B036616E7}" type="parTrans" cxnId="{64897D52-C84A-484D-9463-1D39D14EF359}">
      <dgm:prSet/>
      <dgm:spPr/>
      <dgm:t>
        <a:bodyPr/>
        <a:lstStyle/>
        <a:p>
          <a:endParaRPr lang="en-US"/>
        </a:p>
      </dgm:t>
    </dgm:pt>
    <dgm:pt modelId="{27C82951-2AA2-4D68-BE0F-670C63B0688E}" type="sibTrans" cxnId="{64897D52-C84A-484D-9463-1D39D14EF359}">
      <dgm:prSet/>
      <dgm:spPr/>
      <dgm:t>
        <a:bodyPr/>
        <a:lstStyle/>
        <a:p>
          <a:endParaRPr lang="en-US"/>
        </a:p>
      </dgm:t>
    </dgm:pt>
    <dgm:pt modelId="{8E1B16AF-2E3B-4FBA-AFF7-62CD499A21F3}">
      <dgm:prSet/>
      <dgm:spPr/>
      <dgm:t>
        <a:bodyPr/>
        <a:lstStyle/>
        <a:p>
          <a:pPr>
            <a:lnSpc>
              <a:spcPct val="100000"/>
            </a:lnSpc>
            <a:defRPr cap="all"/>
          </a:pPr>
          <a:r>
            <a:rPr lang="en-US"/>
            <a:t>An existing system doesn't implement for MALICIOUS ABUSE OF AI and VULNERABILITIES OF AI MODELS.</a:t>
          </a:r>
        </a:p>
      </dgm:t>
    </dgm:pt>
    <dgm:pt modelId="{105EAC25-FFFD-4FA7-AFF7-858F750D09EB}" type="parTrans" cxnId="{A0803862-A2B9-4995-9311-5643405E9287}">
      <dgm:prSet/>
      <dgm:spPr/>
      <dgm:t>
        <a:bodyPr/>
        <a:lstStyle/>
        <a:p>
          <a:endParaRPr lang="en-US"/>
        </a:p>
      </dgm:t>
    </dgm:pt>
    <dgm:pt modelId="{70D9C681-7C3E-44C7-AF26-959D8039B033}" type="sibTrans" cxnId="{A0803862-A2B9-4995-9311-5643405E9287}">
      <dgm:prSet/>
      <dgm:spPr/>
      <dgm:t>
        <a:bodyPr/>
        <a:lstStyle/>
        <a:p>
          <a:endParaRPr lang="en-US"/>
        </a:p>
      </dgm:t>
    </dgm:pt>
    <dgm:pt modelId="{5022F46C-F5DF-4DB6-8C66-7331BBFEEB79}">
      <dgm:prSet/>
      <dgm:spPr/>
      <dgm:t>
        <a:bodyPr/>
        <a:lstStyle/>
        <a:p>
          <a:pPr>
            <a:lnSpc>
              <a:spcPct val="100000"/>
            </a:lnSpc>
            <a:defRPr cap="all"/>
          </a:pPr>
          <a:r>
            <a:rPr lang="en-US"/>
            <a:t>Need for a robust framework to handle integrity attacks </a:t>
          </a:r>
        </a:p>
      </dgm:t>
    </dgm:pt>
    <dgm:pt modelId="{04410B19-5D97-4185-98DD-6B225FDA9E93}" type="parTrans" cxnId="{C896F24E-C7EF-4FF6-8AEE-868D58C489D6}">
      <dgm:prSet/>
      <dgm:spPr/>
      <dgm:t>
        <a:bodyPr/>
        <a:lstStyle/>
        <a:p>
          <a:endParaRPr lang="en-US"/>
        </a:p>
      </dgm:t>
    </dgm:pt>
    <dgm:pt modelId="{340E3236-92E0-4D35-9826-03F5531234DD}" type="sibTrans" cxnId="{C896F24E-C7EF-4FF6-8AEE-868D58C489D6}">
      <dgm:prSet/>
      <dgm:spPr/>
      <dgm:t>
        <a:bodyPr/>
        <a:lstStyle/>
        <a:p>
          <a:endParaRPr lang="en-US"/>
        </a:p>
      </dgm:t>
    </dgm:pt>
    <dgm:pt modelId="{A5882100-0292-4F0E-A8D3-09656E8C356C}" type="pres">
      <dgm:prSet presAssocID="{8CAFCE6C-23CF-4CE6-80B1-5380C6C153FD}" presName="root" presStyleCnt="0">
        <dgm:presLayoutVars>
          <dgm:dir/>
          <dgm:resizeHandles val="exact"/>
        </dgm:presLayoutVars>
      </dgm:prSet>
      <dgm:spPr/>
    </dgm:pt>
    <dgm:pt modelId="{A4AEE1F2-3D0F-42FC-A165-2A61812BB9E6}" type="pres">
      <dgm:prSet presAssocID="{714D81CA-485C-48E0-B509-7FB05100492B}" presName="compNode" presStyleCnt="0"/>
      <dgm:spPr/>
    </dgm:pt>
    <dgm:pt modelId="{4B169B3D-89E2-4DD0-97F2-BD989B94B858}" type="pres">
      <dgm:prSet presAssocID="{714D81CA-485C-48E0-B509-7FB05100492B}" presName="iconBgRect" presStyleLbl="bgShp" presStyleIdx="0" presStyleCnt="3"/>
      <dgm:spPr/>
    </dgm:pt>
    <dgm:pt modelId="{3F142263-8BD5-40C8-B8D6-2392E1D8F713}" type="pres">
      <dgm:prSet presAssocID="{714D81CA-485C-48E0-B509-7FB05100492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obot"/>
        </a:ext>
      </dgm:extLst>
    </dgm:pt>
    <dgm:pt modelId="{63E87220-DF4D-4506-A896-DBD0F16409A6}" type="pres">
      <dgm:prSet presAssocID="{714D81CA-485C-48E0-B509-7FB05100492B}" presName="spaceRect" presStyleCnt="0"/>
      <dgm:spPr/>
    </dgm:pt>
    <dgm:pt modelId="{AA2D5DB6-2272-4644-A266-4ADC496C9B5A}" type="pres">
      <dgm:prSet presAssocID="{714D81CA-485C-48E0-B509-7FB05100492B}" presName="textRect" presStyleLbl="revTx" presStyleIdx="0" presStyleCnt="3">
        <dgm:presLayoutVars>
          <dgm:chMax val="1"/>
          <dgm:chPref val="1"/>
        </dgm:presLayoutVars>
      </dgm:prSet>
      <dgm:spPr/>
    </dgm:pt>
    <dgm:pt modelId="{3B85A07A-EAAF-4217-8E4F-3F63804373C8}" type="pres">
      <dgm:prSet presAssocID="{27C82951-2AA2-4D68-BE0F-670C63B0688E}" presName="sibTrans" presStyleCnt="0"/>
      <dgm:spPr/>
    </dgm:pt>
    <dgm:pt modelId="{CAB60EBC-C9E5-4FD8-A374-33423FB0DD18}" type="pres">
      <dgm:prSet presAssocID="{8E1B16AF-2E3B-4FBA-AFF7-62CD499A21F3}" presName="compNode" presStyleCnt="0"/>
      <dgm:spPr/>
    </dgm:pt>
    <dgm:pt modelId="{1E2933FC-486A-49E1-ABF9-AD6D881F58A9}" type="pres">
      <dgm:prSet presAssocID="{8E1B16AF-2E3B-4FBA-AFF7-62CD499A21F3}" presName="iconBgRect" presStyleLbl="bgShp" presStyleIdx="1" presStyleCnt="3"/>
      <dgm:spPr/>
    </dgm:pt>
    <dgm:pt modelId="{853E5CDC-BEAB-4475-95ED-B6110030A9D8}" type="pres">
      <dgm:prSet presAssocID="{8E1B16AF-2E3B-4FBA-AFF7-62CD499A21F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B06224BC-F835-4655-93DF-1CAE90E40B08}" type="pres">
      <dgm:prSet presAssocID="{8E1B16AF-2E3B-4FBA-AFF7-62CD499A21F3}" presName="spaceRect" presStyleCnt="0"/>
      <dgm:spPr/>
    </dgm:pt>
    <dgm:pt modelId="{23F40FAE-91ED-4A50-B00F-A92CDE6AE829}" type="pres">
      <dgm:prSet presAssocID="{8E1B16AF-2E3B-4FBA-AFF7-62CD499A21F3}" presName="textRect" presStyleLbl="revTx" presStyleIdx="1" presStyleCnt="3">
        <dgm:presLayoutVars>
          <dgm:chMax val="1"/>
          <dgm:chPref val="1"/>
        </dgm:presLayoutVars>
      </dgm:prSet>
      <dgm:spPr/>
    </dgm:pt>
    <dgm:pt modelId="{9024B1D0-1A32-4FA5-B533-E77BDC49D310}" type="pres">
      <dgm:prSet presAssocID="{70D9C681-7C3E-44C7-AF26-959D8039B033}" presName="sibTrans" presStyleCnt="0"/>
      <dgm:spPr/>
    </dgm:pt>
    <dgm:pt modelId="{EDC49478-E99A-47B1-962A-FA29848EC3D3}" type="pres">
      <dgm:prSet presAssocID="{5022F46C-F5DF-4DB6-8C66-7331BBFEEB79}" presName="compNode" presStyleCnt="0"/>
      <dgm:spPr/>
    </dgm:pt>
    <dgm:pt modelId="{B4D43174-06ED-4CAB-B084-FD87AF134A5B}" type="pres">
      <dgm:prSet presAssocID="{5022F46C-F5DF-4DB6-8C66-7331BBFEEB79}" presName="iconBgRect" presStyleLbl="bgShp" presStyleIdx="2" presStyleCnt="3"/>
      <dgm:spPr/>
    </dgm:pt>
    <dgm:pt modelId="{A3A22C64-EB5C-4D6C-8612-710C445008DE}" type="pres">
      <dgm:prSet presAssocID="{5022F46C-F5DF-4DB6-8C66-7331BBFEEB7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ock"/>
        </a:ext>
      </dgm:extLst>
    </dgm:pt>
    <dgm:pt modelId="{3884FBA1-AF4F-482F-BF0B-6E63B9CF84C9}" type="pres">
      <dgm:prSet presAssocID="{5022F46C-F5DF-4DB6-8C66-7331BBFEEB79}" presName="spaceRect" presStyleCnt="0"/>
      <dgm:spPr/>
    </dgm:pt>
    <dgm:pt modelId="{1BF5A33A-3687-43C9-8192-5988D6510A17}" type="pres">
      <dgm:prSet presAssocID="{5022F46C-F5DF-4DB6-8C66-7331BBFEEB79}" presName="textRect" presStyleLbl="revTx" presStyleIdx="2" presStyleCnt="3">
        <dgm:presLayoutVars>
          <dgm:chMax val="1"/>
          <dgm:chPref val="1"/>
        </dgm:presLayoutVars>
      </dgm:prSet>
      <dgm:spPr/>
    </dgm:pt>
  </dgm:ptLst>
  <dgm:cxnLst>
    <dgm:cxn modelId="{2D706D06-9496-4B58-AD14-F7FD580049ED}" type="presOf" srcId="{714D81CA-485C-48E0-B509-7FB05100492B}" destId="{AA2D5DB6-2272-4644-A266-4ADC496C9B5A}" srcOrd="0" destOrd="0" presId="urn:microsoft.com/office/officeart/2018/5/layout/IconCircleLabelList"/>
    <dgm:cxn modelId="{DC4F3A0A-8DCC-4216-BB8A-CE95915DB142}" type="presOf" srcId="{8CAFCE6C-23CF-4CE6-80B1-5380C6C153FD}" destId="{A5882100-0292-4F0E-A8D3-09656E8C356C}" srcOrd="0" destOrd="0" presId="urn:microsoft.com/office/officeart/2018/5/layout/IconCircleLabelList"/>
    <dgm:cxn modelId="{A0803862-A2B9-4995-9311-5643405E9287}" srcId="{8CAFCE6C-23CF-4CE6-80B1-5380C6C153FD}" destId="{8E1B16AF-2E3B-4FBA-AFF7-62CD499A21F3}" srcOrd="1" destOrd="0" parTransId="{105EAC25-FFFD-4FA7-AFF7-858F750D09EB}" sibTransId="{70D9C681-7C3E-44C7-AF26-959D8039B033}"/>
    <dgm:cxn modelId="{C896F24E-C7EF-4FF6-8AEE-868D58C489D6}" srcId="{8CAFCE6C-23CF-4CE6-80B1-5380C6C153FD}" destId="{5022F46C-F5DF-4DB6-8C66-7331BBFEEB79}" srcOrd="2" destOrd="0" parTransId="{04410B19-5D97-4185-98DD-6B225FDA9E93}" sibTransId="{340E3236-92E0-4D35-9826-03F5531234DD}"/>
    <dgm:cxn modelId="{64897D52-C84A-484D-9463-1D39D14EF359}" srcId="{8CAFCE6C-23CF-4CE6-80B1-5380C6C153FD}" destId="{714D81CA-485C-48E0-B509-7FB05100492B}" srcOrd="0" destOrd="0" parTransId="{3A2CC158-7F4F-4ED2-BF7F-8E0B036616E7}" sibTransId="{27C82951-2AA2-4D68-BE0F-670C63B0688E}"/>
    <dgm:cxn modelId="{3948E8B5-C57C-45CD-89E3-E3197AA845DB}" type="presOf" srcId="{5022F46C-F5DF-4DB6-8C66-7331BBFEEB79}" destId="{1BF5A33A-3687-43C9-8192-5988D6510A17}" srcOrd="0" destOrd="0" presId="urn:microsoft.com/office/officeart/2018/5/layout/IconCircleLabelList"/>
    <dgm:cxn modelId="{B86D60E3-B164-4832-9403-FD409E043F06}" type="presOf" srcId="{8E1B16AF-2E3B-4FBA-AFF7-62CD499A21F3}" destId="{23F40FAE-91ED-4A50-B00F-A92CDE6AE829}" srcOrd="0" destOrd="0" presId="urn:microsoft.com/office/officeart/2018/5/layout/IconCircleLabelList"/>
    <dgm:cxn modelId="{FDF6EBB8-DF71-4E98-AC5A-39F45106E032}" type="presParOf" srcId="{A5882100-0292-4F0E-A8D3-09656E8C356C}" destId="{A4AEE1F2-3D0F-42FC-A165-2A61812BB9E6}" srcOrd="0" destOrd="0" presId="urn:microsoft.com/office/officeart/2018/5/layout/IconCircleLabelList"/>
    <dgm:cxn modelId="{02DD4753-3FD1-4146-9F45-1150A60312C2}" type="presParOf" srcId="{A4AEE1F2-3D0F-42FC-A165-2A61812BB9E6}" destId="{4B169B3D-89E2-4DD0-97F2-BD989B94B858}" srcOrd="0" destOrd="0" presId="urn:microsoft.com/office/officeart/2018/5/layout/IconCircleLabelList"/>
    <dgm:cxn modelId="{061B02DA-CE2F-4A2D-8409-14E92BEB50DD}" type="presParOf" srcId="{A4AEE1F2-3D0F-42FC-A165-2A61812BB9E6}" destId="{3F142263-8BD5-40C8-B8D6-2392E1D8F713}" srcOrd="1" destOrd="0" presId="urn:microsoft.com/office/officeart/2018/5/layout/IconCircleLabelList"/>
    <dgm:cxn modelId="{8EBF51E2-6711-4B62-BC26-8EACD69A7241}" type="presParOf" srcId="{A4AEE1F2-3D0F-42FC-A165-2A61812BB9E6}" destId="{63E87220-DF4D-4506-A896-DBD0F16409A6}" srcOrd="2" destOrd="0" presId="urn:microsoft.com/office/officeart/2018/5/layout/IconCircleLabelList"/>
    <dgm:cxn modelId="{7F252594-916A-4B84-BD3C-CC4DF673C09A}" type="presParOf" srcId="{A4AEE1F2-3D0F-42FC-A165-2A61812BB9E6}" destId="{AA2D5DB6-2272-4644-A266-4ADC496C9B5A}" srcOrd="3" destOrd="0" presId="urn:microsoft.com/office/officeart/2018/5/layout/IconCircleLabelList"/>
    <dgm:cxn modelId="{5A22450A-BED6-4A11-86A3-95BDEF5F10AC}" type="presParOf" srcId="{A5882100-0292-4F0E-A8D3-09656E8C356C}" destId="{3B85A07A-EAAF-4217-8E4F-3F63804373C8}" srcOrd="1" destOrd="0" presId="urn:microsoft.com/office/officeart/2018/5/layout/IconCircleLabelList"/>
    <dgm:cxn modelId="{D15F4BF3-BB17-45B9-B48C-18FD6A4F10FA}" type="presParOf" srcId="{A5882100-0292-4F0E-A8D3-09656E8C356C}" destId="{CAB60EBC-C9E5-4FD8-A374-33423FB0DD18}" srcOrd="2" destOrd="0" presId="urn:microsoft.com/office/officeart/2018/5/layout/IconCircleLabelList"/>
    <dgm:cxn modelId="{DCA908C9-8A26-4162-A5F3-87F73584D51B}" type="presParOf" srcId="{CAB60EBC-C9E5-4FD8-A374-33423FB0DD18}" destId="{1E2933FC-486A-49E1-ABF9-AD6D881F58A9}" srcOrd="0" destOrd="0" presId="urn:microsoft.com/office/officeart/2018/5/layout/IconCircleLabelList"/>
    <dgm:cxn modelId="{5F8AA298-B665-4F51-A6F6-6EDA50764DE9}" type="presParOf" srcId="{CAB60EBC-C9E5-4FD8-A374-33423FB0DD18}" destId="{853E5CDC-BEAB-4475-95ED-B6110030A9D8}" srcOrd="1" destOrd="0" presId="urn:microsoft.com/office/officeart/2018/5/layout/IconCircleLabelList"/>
    <dgm:cxn modelId="{6D94AF90-947E-4DD8-A043-A1CD0D1A6481}" type="presParOf" srcId="{CAB60EBC-C9E5-4FD8-A374-33423FB0DD18}" destId="{B06224BC-F835-4655-93DF-1CAE90E40B08}" srcOrd="2" destOrd="0" presId="urn:microsoft.com/office/officeart/2018/5/layout/IconCircleLabelList"/>
    <dgm:cxn modelId="{353FC320-9466-4E9A-9443-5E7133FD3710}" type="presParOf" srcId="{CAB60EBC-C9E5-4FD8-A374-33423FB0DD18}" destId="{23F40FAE-91ED-4A50-B00F-A92CDE6AE829}" srcOrd="3" destOrd="0" presId="urn:microsoft.com/office/officeart/2018/5/layout/IconCircleLabelList"/>
    <dgm:cxn modelId="{5320A81E-66D1-403F-BD70-BE57C2058592}" type="presParOf" srcId="{A5882100-0292-4F0E-A8D3-09656E8C356C}" destId="{9024B1D0-1A32-4FA5-B533-E77BDC49D310}" srcOrd="3" destOrd="0" presId="urn:microsoft.com/office/officeart/2018/5/layout/IconCircleLabelList"/>
    <dgm:cxn modelId="{8C5D84DB-DC1B-4469-8E7B-D2A657BBF3C9}" type="presParOf" srcId="{A5882100-0292-4F0E-A8D3-09656E8C356C}" destId="{EDC49478-E99A-47B1-962A-FA29848EC3D3}" srcOrd="4" destOrd="0" presId="urn:microsoft.com/office/officeart/2018/5/layout/IconCircleLabelList"/>
    <dgm:cxn modelId="{4EEEBBF6-B4A9-47F0-859E-340EDF7E091F}" type="presParOf" srcId="{EDC49478-E99A-47B1-962A-FA29848EC3D3}" destId="{B4D43174-06ED-4CAB-B084-FD87AF134A5B}" srcOrd="0" destOrd="0" presId="urn:microsoft.com/office/officeart/2018/5/layout/IconCircleLabelList"/>
    <dgm:cxn modelId="{0876D1EE-8B0D-43B6-AB56-C4C60C6B59F2}" type="presParOf" srcId="{EDC49478-E99A-47B1-962A-FA29848EC3D3}" destId="{A3A22C64-EB5C-4D6C-8612-710C445008DE}" srcOrd="1" destOrd="0" presId="urn:microsoft.com/office/officeart/2018/5/layout/IconCircleLabelList"/>
    <dgm:cxn modelId="{C9D26705-F2D9-4F48-BDEC-53445C107FF7}" type="presParOf" srcId="{EDC49478-E99A-47B1-962A-FA29848EC3D3}" destId="{3884FBA1-AF4F-482F-BF0B-6E63B9CF84C9}" srcOrd="2" destOrd="0" presId="urn:microsoft.com/office/officeart/2018/5/layout/IconCircleLabelList"/>
    <dgm:cxn modelId="{E557D1C9-D7A2-4C25-A3B8-AC223FE58C41}" type="presParOf" srcId="{EDC49478-E99A-47B1-962A-FA29848EC3D3}" destId="{1BF5A33A-3687-43C9-8192-5988D6510A17}"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0AFEDC7-BDC8-446B-98D5-E04751154142}" type="doc">
      <dgm:prSet loTypeId="urn:microsoft.com/office/officeart/2016/7/layout/BasicLinearProcessNumbered" loCatId="process" qsTypeId="urn:microsoft.com/office/officeart/2005/8/quickstyle/simple1" qsCatId="simple" csTypeId="urn:microsoft.com/office/officeart/2005/8/colors/accent1_2" csCatId="accent1"/>
      <dgm:spPr/>
      <dgm:t>
        <a:bodyPr/>
        <a:lstStyle/>
        <a:p>
          <a:endParaRPr lang="en-US"/>
        </a:p>
      </dgm:t>
    </dgm:pt>
    <dgm:pt modelId="{C580FD0B-E90D-44AF-9F4F-292C823E1591}">
      <dgm:prSet/>
      <dgm:spPr/>
      <dgm:t>
        <a:bodyPr/>
        <a:lstStyle/>
        <a:p>
          <a:r>
            <a:rPr lang="en-US" b="1"/>
            <a:t>Introduction of a New Typology</a:t>
          </a:r>
          <a:r>
            <a:rPr lang="en-US"/>
            <a:t>: Novel classification of AI crimes, categorizing malicious use and abuse for better understanding and mitigation </a:t>
          </a:r>
        </a:p>
      </dgm:t>
    </dgm:pt>
    <dgm:pt modelId="{89802823-DC38-433A-9CC4-6F68B7D37E72}" type="parTrans" cxnId="{4BB26DC5-A94D-4A78-975A-FFC600A6D48A}">
      <dgm:prSet/>
      <dgm:spPr/>
      <dgm:t>
        <a:bodyPr/>
        <a:lstStyle/>
        <a:p>
          <a:endParaRPr lang="en-US"/>
        </a:p>
      </dgm:t>
    </dgm:pt>
    <dgm:pt modelId="{EC845354-B9AF-449B-BA4B-1F2BDE7C7B0C}" type="sibTrans" cxnId="{4BB26DC5-A94D-4A78-975A-FFC600A6D48A}">
      <dgm:prSet phldrT="1" phldr="0"/>
      <dgm:spPr/>
      <dgm:t>
        <a:bodyPr/>
        <a:lstStyle/>
        <a:p>
          <a:r>
            <a:rPr lang="en-US"/>
            <a:t>1</a:t>
          </a:r>
        </a:p>
      </dgm:t>
    </dgm:pt>
    <dgm:pt modelId="{6DB18A66-F141-4845-93BF-E7B8BF14440F}">
      <dgm:prSet/>
      <dgm:spPr/>
      <dgm:t>
        <a:bodyPr/>
        <a:lstStyle/>
        <a:p>
          <a:r>
            <a:rPr lang="en-US" b="1"/>
            <a:t>Interdisciplinary Focus</a:t>
          </a:r>
          <a:r>
            <a:rPr lang="en-US"/>
            <a:t>: Promotes collaboration between AI experts, legal professionals, and policymakers to bridge knowledge gaps</a:t>
          </a:r>
        </a:p>
      </dgm:t>
    </dgm:pt>
    <dgm:pt modelId="{0098BC7A-FF71-4420-B347-F33EA524190E}" type="parTrans" cxnId="{AA5C83BE-C01F-4EE0-A9A6-DA7ACEEC0ED4}">
      <dgm:prSet/>
      <dgm:spPr/>
      <dgm:t>
        <a:bodyPr/>
        <a:lstStyle/>
        <a:p>
          <a:endParaRPr lang="en-US"/>
        </a:p>
      </dgm:t>
    </dgm:pt>
    <dgm:pt modelId="{60CAC0F5-6AC9-4442-B1AA-0FB763D4B6EC}" type="sibTrans" cxnId="{AA5C83BE-C01F-4EE0-A9A6-DA7ACEEC0ED4}">
      <dgm:prSet phldrT="2" phldr="0"/>
      <dgm:spPr/>
      <dgm:t>
        <a:bodyPr/>
        <a:lstStyle/>
        <a:p>
          <a:r>
            <a:rPr lang="en-US"/>
            <a:t>2</a:t>
          </a:r>
        </a:p>
      </dgm:t>
    </dgm:pt>
    <dgm:pt modelId="{287ACCB8-A22F-4CC3-BD9C-2BD08CBEE424}">
      <dgm:prSet/>
      <dgm:spPr/>
      <dgm:t>
        <a:bodyPr/>
        <a:lstStyle/>
        <a:p>
          <a:r>
            <a:rPr lang="en-US" b="1"/>
            <a:t>Proactive Mitigation</a:t>
          </a:r>
          <a:r>
            <a:rPr lang="en-US"/>
            <a:t>: Proposes innovative, evidence-based strategies to prevent emerging AI threats like deepfakes and integrity attacks </a:t>
          </a:r>
        </a:p>
      </dgm:t>
    </dgm:pt>
    <dgm:pt modelId="{D402BED6-9747-47DC-BF7E-E8440A94007F}" type="parTrans" cxnId="{F33A65E3-3E30-428E-88B6-030CBB9718D1}">
      <dgm:prSet/>
      <dgm:spPr/>
      <dgm:t>
        <a:bodyPr/>
        <a:lstStyle/>
        <a:p>
          <a:endParaRPr lang="en-US"/>
        </a:p>
      </dgm:t>
    </dgm:pt>
    <dgm:pt modelId="{CA9187B3-08E5-4CE3-81AE-84AAD680CDB0}" type="sibTrans" cxnId="{F33A65E3-3E30-428E-88B6-030CBB9718D1}">
      <dgm:prSet phldrT="3" phldr="0"/>
      <dgm:spPr/>
      <dgm:t>
        <a:bodyPr/>
        <a:lstStyle/>
        <a:p>
          <a:r>
            <a:rPr lang="en-US"/>
            <a:t>3</a:t>
          </a:r>
        </a:p>
      </dgm:t>
    </dgm:pt>
    <dgm:pt modelId="{B88B6A76-845F-4858-92DE-D0F946B7F2A0}" type="pres">
      <dgm:prSet presAssocID="{B0AFEDC7-BDC8-446B-98D5-E04751154142}" presName="Name0" presStyleCnt="0">
        <dgm:presLayoutVars>
          <dgm:animLvl val="lvl"/>
          <dgm:resizeHandles val="exact"/>
        </dgm:presLayoutVars>
      </dgm:prSet>
      <dgm:spPr/>
    </dgm:pt>
    <dgm:pt modelId="{D0EF55B2-33C5-4C49-A7DE-2B250D259C54}" type="pres">
      <dgm:prSet presAssocID="{C580FD0B-E90D-44AF-9F4F-292C823E1591}" presName="compositeNode" presStyleCnt="0">
        <dgm:presLayoutVars>
          <dgm:bulletEnabled val="1"/>
        </dgm:presLayoutVars>
      </dgm:prSet>
      <dgm:spPr/>
    </dgm:pt>
    <dgm:pt modelId="{3A9B70A4-7B09-4CFD-BD08-5D18E4274590}" type="pres">
      <dgm:prSet presAssocID="{C580FD0B-E90D-44AF-9F4F-292C823E1591}" presName="bgRect" presStyleLbl="bgAccFollowNode1" presStyleIdx="0" presStyleCnt="3"/>
      <dgm:spPr/>
    </dgm:pt>
    <dgm:pt modelId="{FB2876AD-8A95-4422-B047-F004E411B1D0}" type="pres">
      <dgm:prSet presAssocID="{EC845354-B9AF-449B-BA4B-1F2BDE7C7B0C}" presName="sibTransNodeCircle" presStyleLbl="alignNode1" presStyleIdx="0" presStyleCnt="6">
        <dgm:presLayoutVars>
          <dgm:chMax val="0"/>
          <dgm:bulletEnabled/>
        </dgm:presLayoutVars>
      </dgm:prSet>
      <dgm:spPr/>
    </dgm:pt>
    <dgm:pt modelId="{E0C44768-0C56-4A06-8715-483269693D51}" type="pres">
      <dgm:prSet presAssocID="{C580FD0B-E90D-44AF-9F4F-292C823E1591}" presName="bottomLine" presStyleLbl="alignNode1" presStyleIdx="1" presStyleCnt="6">
        <dgm:presLayoutVars/>
      </dgm:prSet>
      <dgm:spPr/>
    </dgm:pt>
    <dgm:pt modelId="{E704C6E8-C779-4330-BC87-0BD37DDFB3C9}" type="pres">
      <dgm:prSet presAssocID="{C580FD0B-E90D-44AF-9F4F-292C823E1591}" presName="nodeText" presStyleLbl="bgAccFollowNode1" presStyleIdx="0" presStyleCnt="3">
        <dgm:presLayoutVars>
          <dgm:bulletEnabled val="1"/>
        </dgm:presLayoutVars>
      </dgm:prSet>
      <dgm:spPr/>
    </dgm:pt>
    <dgm:pt modelId="{7553CAD5-A63F-4515-A349-D07F44368A00}" type="pres">
      <dgm:prSet presAssocID="{EC845354-B9AF-449B-BA4B-1F2BDE7C7B0C}" presName="sibTrans" presStyleCnt="0"/>
      <dgm:spPr/>
    </dgm:pt>
    <dgm:pt modelId="{18ACB99C-63EF-4272-8020-0ADB36A3EDCB}" type="pres">
      <dgm:prSet presAssocID="{6DB18A66-F141-4845-93BF-E7B8BF14440F}" presName="compositeNode" presStyleCnt="0">
        <dgm:presLayoutVars>
          <dgm:bulletEnabled val="1"/>
        </dgm:presLayoutVars>
      </dgm:prSet>
      <dgm:spPr/>
    </dgm:pt>
    <dgm:pt modelId="{638A49F2-E292-4C20-9A2D-CFBEE23BEBCD}" type="pres">
      <dgm:prSet presAssocID="{6DB18A66-F141-4845-93BF-E7B8BF14440F}" presName="bgRect" presStyleLbl="bgAccFollowNode1" presStyleIdx="1" presStyleCnt="3"/>
      <dgm:spPr/>
    </dgm:pt>
    <dgm:pt modelId="{27BCB893-8D1F-4E91-AE77-CA2A4B586F63}" type="pres">
      <dgm:prSet presAssocID="{60CAC0F5-6AC9-4442-B1AA-0FB763D4B6EC}" presName="sibTransNodeCircle" presStyleLbl="alignNode1" presStyleIdx="2" presStyleCnt="6">
        <dgm:presLayoutVars>
          <dgm:chMax val="0"/>
          <dgm:bulletEnabled/>
        </dgm:presLayoutVars>
      </dgm:prSet>
      <dgm:spPr/>
    </dgm:pt>
    <dgm:pt modelId="{ED2F1EFD-897F-419F-A29A-A4BCECBD50C5}" type="pres">
      <dgm:prSet presAssocID="{6DB18A66-F141-4845-93BF-E7B8BF14440F}" presName="bottomLine" presStyleLbl="alignNode1" presStyleIdx="3" presStyleCnt="6">
        <dgm:presLayoutVars/>
      </dgm:prSet>
      <dgm:spPr/>
    </dgm:pt>
    <dgm:pt modelId="{307CF3B3-7661-4C7A-B88A-087465CA50F9}" type="pres">
      <dgm:prSet presAssocID="{6DB18A66-F141-4845-93BF-E7B8BF14440F}" presName="nodeText" presStyleLbl="bgAccFollowNode1" presStyleIdx="1" presStyleCnt="3">
        <dgm:presLayoutVars>
          <dgm:bulletEnabled val="1"/>
        </dgm:presLayoutVars>
      </dgm:prSet>
      <dgm:spPr/>
    </dgm:pt>
    <dgm:pt modelId="{20241611-58C8-49C2-B88F-8318C7068252}" type="pres">
      <dgm:prSet presAssocID="{60CAC0F5-6AC9-4442-B1AA-0FB763D4B6EC}" presName="sibTrans" presStyleCnt="0"/>
      <dgm:spPr/>
    </dgm:pt>
    <dgm:pt modelId="{3B1CF3A4-FE24-4F2F-97E1-7F15C49210D7}" type="pres">
      <dgm:prSet presAssocID="{287ACCB8-A22F-4CC3-BD9C-2BD08CBEE424}" presName="compositeNode" presStyleCnt="0">
        <dgm:presLayoutVars>
          <dgm:bulletEnabled val="1"/>
        </dgm:presLayoutVars>
      </dgm:prSet>
      <dgm:spPr/>
    </dgm:pt>
    <dgm:pt modelId="{B2A7C6C3-3C98-42D0-8450-A033E3F1D525}" type="pres">
      <dgm:prSet presAssocID="{287ACCB8-A22F-4CC3-BD9C-2BD08CBEE424}" presName="bgRect" presStyleLbl="bgAccFollowNode1" presStyleIdx="2" presStyleCnt="3"/>
      <dgm:spPr/>
    </dgm:pt>
    <dgm:pt modelId="{FC70433E-E85B-437A-A7D7-7DF64FE7E005}" type="pres">
      <dgm:prSet presAssocID="{CA9187B3-08E5-4CE3-81AE-84AAD680CDB0}" presName="sibTransNodeCircle" presStyleLbl="alignNode1" presStyleIdx="4" presStyleCnt="6">
        <dgm:presLayoutVars>
          <dgm:chMax val="0"/>
          <dgm:bulletEnabled/>
        </dgm:presLayoutVars>
      </dgm:prSet>
      <dgm:spPr/>
    </dgm:pt>
    <dgm:pt modelId="{9E565F8E-12AD-4B22-9228-CE54F20ABD76}" type="pres">
      <dgm:prSet presAssocID="{287ACCB8-A22F-4CC3-BD9C-2BD08CBEE424}" presName="bottomLine" presStyleLbl="alignNode1" presStyleIdx="5" presStyleCnt="6">
        <dgm:presLayoutVars/>
      </dgm:prSet>
      <dgm:spPr/>
    </dgm:pt>
    <dgm:pt modelId="{1F947BCB-4D3E-410A-9F5A-8910F1C11057}" type="pres">
      <dgm:prSet presAssocID="{287ACCB8-A22F-4CC3-BD9C-2BD08CBEE424}" presName="nodeText" presStyleLbl="bgAccFollowNode1" presStyleIdx="2" presStyleCnt="3">
        <dgm:presLayoutVars>
          <dgm:bulletEnabled val="1"/>
        </dgm:presLayoutVars>
      </dgm:prSet>
      <dgm:spPr/>
    </dgm:pt>
  </dgm:ptLst>
  <dgm:cxnLst>
    <dgm:cxn modelId="{05B7E423-B7C6-4FC7-9F0A-E999A78583F3}" type="presOf" srcId="{C580FD0B-E90D-44AF-9F4F-292C823E1591}" destId="{E704C6E8-C779-4330-BC87-0BD37DDFB3C9}" srcOrd="1" destOrd="0" presId="urn:microsoft.com/office/officeart/2016/7/layout/BasicLinearProcessNumbered"/>
    <dgm:cxn modelId="{84CED842-6E4F-42F8-8861-2680A68B2239}" type="presOf" srcId="{CA9187B3-08E5-4CE3-81AE-84AAD680CDB0}" destId="{FC70433E-E85B-437A-A7D7-7DF64FE7E005}" srcOrd="0" destOrd="0" presId="urn:microsoft.com/office/officeart/2016/7/layout/BasicLinearProcessNumbered"/>
    <dgm:cxn modelId="{1CFA2067-D7DB-4A70-B8BF-448F5599AAE8}" type="presOf" srcId="{287ACCB8-A22F-4CC3-BD9C-2BD08CBEE424}" destId="{B2A7C6C3-3C98-42D0-8450-A033E3F1D525}" srcOrd="0" destOrd="0" presId="urn:microsoft.com/office/officeart/2016/7/layout/BasicLinearProcessNumbered"/>
    <dgm:cxn modelId="{5A093A8B-55D6-4A70-86D4-07E5066C8759}" type="presOf" srcId="{6DB18A66-F141-4845-93BF-E7B8BF14440F}" destId="{307CF3B3-7661-4C7A-B88A-087465CA50F9}" srcOrd="1" destOrd="0" presId="urn:microsoft.com/office/officeart/2016/7/layout/BasicLinearProcessNumbered"/>
    <dgm:cxn modelId="{D4E3608E-7AB4-4183-B70A-3D8ED251141D}" type="presOf" srcId="{B0AFEDC7-BDC8-446B-98D5-E04751154142}" destId="{B88B6A76-845F-4858-92DE-D0F946B7F2A0}" srcOrd="0" destOrd="0" presId="urn:microsoft.com/office/officeart/2016/7/layout/BasicLinearProcessNumbered"/>
    <dgm:cxn modelId="{7D0A23AC-F278-4CD6-A26B-C6B1C9405ED7}" type="presOf" srcId="{EC845354-B9AF-449B-BA4B-1F2BDE7C7B0C}" destId="{FB2876AD-8A95-4422-B047-F004E411B1D0}" srcOrd="0" destOrd="0" presId="urn:microsoft.com/office/officeart/2016/7/layout/BasicLinearProcessNumbered"/>
    <dgm:cxn modelId="{AA5C83BE-C01F-4EE0-A9A6-DA7ACEEC0ED4}" srcId="{B0AFEDC7-BDC8-446B-98D5-E04751154142}" destId="{6DB18A66-F141-4845-93BF-E7B8BF14440F}" srcOrd="1" destOrd="0" parTransId="{0098BC7A-FF71-4420-B347-F33EA524190E}" sibTransId="{60CAC0F5-6AC9-4442-B1AA-0FB763D4B6EC}"/>
    <dgm:cxn modelId="{4BB26DC5-A94D-4A78-975A-FFC600A6D48A}" srcId="{B0AFEDC7-BDC8-446B-98D5-E04751154142}" destId="{C580FD0B-E90D-44AF-9F4F-292C823E1591}" srcOrd="0" destOrd="0" parTransId="{89802823-DC38-433A-9CC4-6F68B7D37E72}" sibTransId="{EC845354-B9AF-449B-BA4B-1F2BDE7C7B0C}"/>
    <dgm:cxn modelId="{B407A3CB-F228-45AF-9297-53DA5DD9AF41}" type="presOf" srcId="{6DB18A66-F141-4845-93BF-E7B8BF14440F}" destId="{638A49F2-E292-4C20-9A2D-CFBEE23BEBCD}" srcOrd="0" destOrd="0" presId="urn:microsoft.com/office/officeart/2016/7/layout/BasicLinearProcessNumbered"/>
    <dgm:cxn modelId="{5322D9D8-CB74-4408-97B4-BE764A7F23CD}" type="presOf" srcId="{287ACCB8-A22F-4CC3-BD9C-2BD08CBEE424}" destId="{1F947BCB-4D3E-410A-9F5A-8910F1C11057}" srcOrd="1" destOrd="0" presId="urn:microsoft.com/office/officeart/2016/7/layout/BasicLinearProcessNumbered"/>
    <dgm:cxn modelId="{79BDABDD-BCAF-4B9E-A1D1-B63C090999A1}" type="presOf" srcId="{C580FD0B-E90D-44AF-9F4F-292C823E1591}" destId="{3A9B70A4-7B09-4CFD-BD08-5D18E4274590}" srcOrd="0" destOrd="0" presId="urn:microsoft.com/office/officeart/2016/7/layout/BasicLinearProcessNumbered"/>
    <dgm:cxn modelId="{F33A65E3-3E30-428E-88B6-030CBB9718D1}" srcId="{B0AFEDC7-BDC8-446B-98D5-E04751154142}" destId="{287ACCB8-A22F-4CC3-BD9C-2BD08CBEE424}" srcOrd="2" destOrd="0" parTransId="{D402BED6-9747-47DC-BF7E-E8440A94007F}" sibTransId="{CA9187B3-08E5-4CE3-81AE-84AAD680CDB0}"/>
    <dgm:cxn modelId="{2F4E00EE-C84D-408E-A8FD-8A1DA9A48AE0}" type="presOf" srcId="{60CAC0F5-6AC9-4442-B1AA-0FB763D4B6EC}" destId="{27BCB893-8D1F-4E91-AE77-CA2A4B586F63}" srcOrd="0" destOrd="0" presId="urn:microsoft.com/office/officeart/2016/7/layout/BasicLinearProcessNumbered"/>
    <dgm:cxn modelId="{5E374217-1882-4CD4-A949-4C06CD585B98}" type="presParOf" srcId="{B88B6A76-845F-4858-92DE-D0F946B7F2A0}" destId="{D0EF55B2-33C5-4C49-A7DE-2B250D259C54}" srcOrd="0" destOrd="0" presId="urn:microsoft.com/office/officeart/2016/7/layout/BasicLinearProcessNumbered"/>
    <dgm:cxn modelId="{AECD0F68-0334-4E4B-8BAB-036A95A77CCC}" type="presParOf" srcId="{D0EF55B2-33C5-4C49-A7DE-2B250D259C54}" destId="{3A9B70A4-7B09-4CFD-BD08-5D18E4274590}" srcOrd="0" destOrd="0" presId="urn:microsoft.com/office/officeart/2016/7/layout/BasicLinearProcessNumbered"/>
    <dgm:cxn modelId="{465510C4-537E-4A6C-B9E9-4D00B7417894}" type="presParOf" srcId="{D0EF55B2-33C5-4C49-A7DE-2B250D259C54}" destId="{FB2876AD-8A95-4422-B047-F004E411B1D0}" srcOrd="1" destOrd="0" presId="urn:microsoft.com/office/officeart/2016/7/layout/BasicLinearProcessNumbered"/>
    <dgm:cxn modelId="{A2E95B59-F6DC-4964-9441-603A4D8E0B00}" type="presParOf" srcId="{D0EF55B2-33C5-4C49-A7DE-2B250D259C54}" destId="{E0C44768-0C56-4A06-8715-483269693D51}" srcOrd="2" destOrd="0" presId="urn:microsoft.com/office/officeart/2016/7/layout/BasicLinearProcessNumbered"/>
    <dgm:cxn modelId="{91696EA7-D98A-43B8-B7A1-665EE907DDB2}" type="presParOf" srcId="{D0EF55B2-33C5-4C49-A7DE-2B250D259C54}" destId="{E704C6E8-C779-4330-BC87-0BD37DDFB3C9}" srcOrd="3" destOrd="0" presId="urn:microsoft.com/office/officeart/2016/7/layout/BasicLinearProcessNumbered"/>
    <dgm:cxn modelId="{7F6EBAAA-BE9B-4743-880A-87ADC16C9E1A}" type="presParOf" srcId="{B88B6A76-845F-4858-92DE-D0F946B7F2A0}" destId="{7553CAD5-A63F-4515-A349-D07F44368A00}" srcOrd="1" destOrd="0" presId="urn:microsoft.com/office/officeart/2016/7/layout/BasicLinearProcessNumbered"/>
    <dgm:cxn modelId="{22AF30A3-4B4C-4E2A-B7A6-7FC2F095FDE0}" type="presParOf" srcId="{B88B6A76-845F-4858-92DE-D0F946B7F2A0}" destId="{18ACB99C-63EF-4272-8020-0ADB36A3EDCB}" srcOrd="2" destOrd="0" presId="urn:microsoft.com/office/officeart/2016/7/layout/BasicLinearProcessNumbered"/>
    <dgm:cxn modelId="{A385D047-CD04-4D85-BD41-9026279C2A67}" type="presParOf" srcId="{18ACB99C-63EF-4272-8020-0ADB36A3EDCB}" destId="{638A49F2-E292-4C20-9A2D-CFBEE23BEBCD}" srcOrd="0" destOrd="0" presId="urn:microsoft.com/office/officeart/2016/7/layout/BasicLinearProcessNumbered"/>
    <dgm:cxn modelId="{596D5E0A-8E17-498E-AAE4-99E2BE69A3D4}" type="presParOf" srcId="{18ACB99C-63EF-4272-8020-0ADB36A3EDCB}" destId="{27BCB893-8D1F-4E91-AE77-CA2A4B586F63}" srcOrd="1" destOrd="0" presId="urn:microsoft.com/office/officeart/2016/7/layout/BasicLinearProcessNumbered"/>
    <dgm:cxn modelId="{0B2EB28C-158E-4656-BB3D-E4C291883651}" type="presParOf" srcId="{18ACB99C-63EF-4272-8020-0ADB36A3EDCB}" destId="{ED2F1EFD-897F-419F-A29A-A4BCECBD50C5}" srcOrd="2" destOrd="0" presId="urn:microsoft.com/office/officeart/2016/7/layout/BasicLinearProcessNumbered"/>
    <dgm:cxn modelId="{BAB237FD-7B59-417A-B8CA-4F2AEBFB3362}" type="presParOf" srcId="{18ACB99C-63EF-4272-8020-0ADB36A3EDCB}" destId="{307CF3B3-7661-4C7A-B88A-087465CA50F9}" srcOrd="3" destOrd="0" presId="urn:microsoft.com/office/officeart/2016/7/layout/BasicLinearProcessNumbered"/>
    <dgm:cxn modelId="{F40400FE-BF1F-4081-A186-3EE458814E40}" type="presParOf" srcId="{B88B6A76-845F-4858-92DE-D0F946B7F2A0}" destId="{20241611-58C8-49C2-B88F-8318C7068252}" srcOrd="3" destOrd="0" presId="urn:microsoft.com/office/officeart/2016/7/layout/BasicLinearProcessNumbered"/>
    <dgm:cxn modelId="{8D2B5D36-3683-47F5-AB04-23E6EE2D9384}" type="presParOf" srcId="{B88B6A76-845F-4858-92DE-D0F946B7F2A0}" destId="{3B1CF3A4-FE24-4F2F-97E1-7F15C49210D7}" srcOrd="4" destOrd="0" presId="urn:microsoft.com/office/officeart/2016/7/layout/BasicLinearProcessNumbered"/>
    <dgm:cxn modelId="{5B4C9D48-6B7A-4B92-BD9E-11CD001EDF43}" type="presParOf" srcId="{3B1CF3A4-FE24-4F2F-97E1-7F15C49210D7}" destId="{B2A7C6C3-3C98-42D0-8450-A033E3F1D525}" srcOrd="0" destOrd="0" presId="urn:microsoft.com/office/officeart/2016/7/layout/BasicLinearProcessNumbered"/>
    <dgm:cxn modelId="{B5A47FA5-65A2-4228-BE94-75729C32FAD4}" type="presParOf" srcId="{3B1CF3A4-FE24-4F2F-97E1-7F15C49210D7}" destId="{FC70433E-E85B-437A-A7D7-7DF64FE7E005}" srcOrd="1" destOrd="0" presId="urn:microsoft.com/office/officeart/2016/7/layout/BasicLinearProcessNumbered"/>
    <dgm:cxn modelId="{15CF78B9-B167-4223-BBF9-CBB6CDD4A50F}" type="presParOf" srcId="{3B1CF3A4-FE24-4F2F-97E1-7F15C49210D7}" destId="{9E565F8E-12AD-4B22-9228-CE54F20ABD76}" srcOrd="2" destOrd="0" presId="urn:microsoft.com/office/officeart/2016/7/layout/BasicLinearProcessNumbered"/>
    <dgm:cxn modelId="{696C2823-80F3-4E57-AAB2-13E0E6BF9C59}" type="presParOf" srcId="{3B1CF3A4-FE24-4F2F-97E1-7F15C49210D7}" destId="{1F947BCB-4D3E-410A-9F5A-8910F1C11057}"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9338CA0-AE5F-44BF-B384-53DAEE73DD66}"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DF8F68FB-0B14-4EDE-AE60-8DCC7856FD01}">
      <dgm:prSet/>
      <dgm:spPr/>
      <dgm:t>
        <a:bodyPr/>
        <a:lstStyle/>
        <a:p>
          <a:r>
            <a:rPr lang="en-US" b="1"/>
            <a:t>Enhanced AI Detection</a:t>
          </a:r>
          <a:r>
            <a:rPr lang="en-US"/>
            <a:t>: Implement advanced AI models for more accurate crime prediction and real-time monitoring of malicious activities .</a:t>
          </a:r>
        </a:p>
      </dgm:t>
    </dgm:pt>
    <dgm:pt modelId="{7213F4A0-8798-426B-B260-3331057D812A}" type="parTrans" cxnId="{B376C702-9CCE-4503-9C00-E5295BE007CB}">
      <dgm:prSet/>
      <dgm:spPr/>
      <dgm:t>
        <a:bodyPr/>
        <a:lstStyle/>
        <a:p>
          <a:endParaRPr lang="en-US"/>
        </a:p>
      </dgm:t>
    </dgm:pt>
    <dgm:pt modelId="{8F840858-9902-4679-A718-E41497BD7FDF}" type="sibTrans" cxnId="{B376C702-9CCE-4503-9C00-E5295BE007CB}">
      <dgm:prSet/>
      <dgm:spPr/>
      <dgm:t>
        <a:bodyPr/>
        <a:lstStyle/>
        <a:p>
          <a:endParaRPr lang="en-US"/>
        </a:p>
      </dgm:t>
    </dgm:pt>
    <dgm:pt modelId="{54B625CF-24D5-41EE-AFC6-252110559A61}">
      <dgm:prSet/>
      <dgm:spPr/>
      <dgm:t>
        <a:bodyPr/>
        <a:lstStyle/>
        <a:p>
          <a:r>
            <a:rPr lang="en-US" b="1"/>
            <a:t>Integration with Law Enforcement</a:t>
          </a:r>
          <a:r>
            <a:rPr lang="en-US"/>
            <a:t>: Collaborate with law enforcement agencies to use AI-driven insights for crime prevention and investigation .</a:t>
          </a:r>
        </a:p>
      </dgm:t>
    </dgm:pt>
    <dgm:pt modelId="{AF1E2730-5B65-4A97-BE55-1AA0C5D6373E}" type="parTrans" cxnId="{F0E8575E-407C-4192-8F07-5A5796E54277}">
      <dgm:prSet/>
      <dgm:spPr/>
      <dgm:t>
        <a:bodyPr/>
        <a:lstStyle/>
        <a:p>
          <a:endParaRPr lang="en-US"/>
        </a:p>
      </dgm:t>
    </dgm:pt>
    <dgm:pt modelId="{D0B84FFB-E2D6-4517-9106-30DCAAF84221}" type="sibTrans" cxnId="{F0E8575E-407C-4192-8F07-5A5796E54277}">
      <dgm:prSet/>
      <dgm:spPr/>
      <dgm:t>
        <a:bodyPr/>
        <a:lstStyle/>
        <a:p>
          <a:endParaRPr lang="en-US"/>
        </a:p>
      </dgm:t>
    </dgm:pt>
    <dgm:pt modelId="{03782A83-CEA5-4E7E-A27C-A0E4C955C15C}">
      <dgm:prSet/>
      <dgm:spPr/>
      <dgm:t>
        <a:bodyPr/>
        <a:lstStyle/>
        <a:p>
          <a:r>
            <a:rPr lang="en-US" b="1"/>
            <a:t>Global Expansion &amp; Legal Frameworks</a:t>
          </a:r>
          <a:r>
            <a:rPr lang="en-US"/>
            <a:t>: Extend the system for international crime analysis and integrate evolving legal and ethical AI regulations .</a:t>
          </a:r>
        </a:p>
      </dgm:t>
    </dgm:pt>
    <dgm:pt modelId="{D2219141-B15B-46D6-8AB9-C2D1654376E4}" type="parTrans" cxnId="{C3D6D45A-FF87-4E71-92E1-411994E3837B}">
      <dgm:prSet/>
      <dgm:spPr/>
      <dgm:t>
        <a:bodyPr/>
        <a:lstStyle/>
        <a:p>
          <a:endParaRPr lang="en-US"/>
        </a:p>
      </dgm:t>
    </dgm:pt>
    <dgm:pt modelId="{8622C9B9-3B92-4134-BB1C-36D4DA1DB90A}" type="sibTrans" cxnId="{C3D6D45A-FF87-4E71-92E1-411994E3837B}">
      <dgm:prSet/>
      <dgm:spPr/>
      <dgm:t>
        <a:bodyPr/>
        <a:lstStyle/>
        <a:p>
          <a:endParaRPr lang="en-US"/>
        </a:p>
      </dgm:t>
    </dgm:pt>
    <dgm:pt modelId="{9F83D863-13D0-4198-BEC5-F6BEE8AA500E}" type="pres">
      <dgm:prSet presAssocID="{A9338CA0-AE5F-44BF-B384-53DAEE73DD66}" presName="vert0" presStyleCnt="0">
        <dgm:presLayoutVars>
          <dgm:dir/>
          <dgm:animOne val="branch"/>
          <dgm:animLvl val="lvl"/>
        </dgm:presLayoutVars>
      </dgm:prSet>
      <dgm:spPr/>
    </dgm:pt>
    <dgm:pt modelId="{4189CAD4-62A3-44E4-B734-95BEC15A267F}" type="pres">
      <dgm:prSet presAssocID="{DF8F68FB-0B14-4EDE-AE60-8DCC7856FD01}" presName="thickLine" presStyleLbl="alignNode1" presStyleIdx="0" presStyleCnt="3"/>
      <dgm:spPr/>
    </dgm:pt>
    <dgm:pt modelId="{57F8E770-B02C-4143-A8B8-0A0E7B3995B2}" type="pres">
      <dgm:prSet presAssocID="{DF8F68FB-0B14-4EDE-AE60-8DCC7856FD01}" presName="horz1" presStyleCnt="0"/>
      <dgm:spPr/>
    </dgm:pt>
    <dgm:pt modelId="{D9D8D363-828C-4475-B3E2-71DAE9A1ACD4}" type="pres">
      <dgm:prSet presAssocID="{DF8F68FB-0B14-4EDE-AE60-8DCC7856FD01}" presName="tx1" presStyleLbl="revTx" presStyleIdx="0" presStyleCnt="3"/>
      <dgm:spPr/>
    </dgm:pt>
    <dgm:pt modelId="{51F85B44-E806-471B-934F-41D6124C658A}" type="pres">
      <dgm:prSet presAssocID="{DF8F68FB-0B14-4EDE-AE60-8DCC7856FD01}" presName="vert1" presStyleCnt="0"/>
      <dgm:spPr/>
    </dgm:pt>
    <dgm:pt modelId="{0B0B9346-7E33-49B4-8DAC-2511946F2498}" type="pres">
      <dgm:prSet presAssocID="{54B625CF-24D5-41EE-AFC6-252110559A61}" presName="thickLine" presStyleLbl="alignNode1" presStyleIdx="1" presStyleCnt="3"/>
      <dgm:spPr/>
    </dgm:pt>
    <dgm:pt modelId="{D374FB42-414F-4607-8BEF-801A68FC880F}" type="pres">
      <dgm:prSet presAssocID="{54B625CF-24D5-41EE-AFC6-252110559A61}" presName="horz1" presStyleCnt="0"/>
      <dgm:spPr/>
    </dgm:pt>
    <dgm:pt modelId="{6A9E7A0C-E12F-40E8-9B3F-924FE04F5DBC}" type="pres">
      <dgm:prSet presAssocID="{54B625CF-24D5-41EE-AFC6-252110559A61}" presName="tx1" presStyleLbl="revTx" presStyleIdx="1" presStyleCnt="3"/>
      <dgm:spPr/>
    </dgm:pt>
    <dgm:pt modelId="{07908330-6F9C-43E5-8FEF-DF85C80CD4F3}" type="pres">
      <dgm:prSet presAssocID="{54B625CF-24D5-41EE-AFC6-252110559A61}" presName="vert1" presStyleCnt="0"/>
      <dgm:spPr/>
    </dgm:pt>
    <dgm:pt modelId="{5F03FB6E-34B7-4BB6-9AE7-EB8452981B34}" type="pres">
      <dgm:prSet presAssocID="{03782A83-CEA5-4E7E-A27C-A0E4C955C15C}" presName="thickLine" presStyleLbl="alignNode1" presStyleIdx="2" presStyleCnt="3"/>
      <dgm:spPr/>
    </dgm:pt>
    <dgm:pt modelId="{ADB4F810-BA52-4454-B199-BB45C94EEBBC}" type="pres">
      <dgm:prSet presAssocID="{03782A83-CEA5-4E7E-A27C-A0E4C955C15C}" presName="horz1" presStyleCnt="0"/>
      <dgm:spPr/>
    </dgm:pt>
    <dgm:pt modelId="{F222619C-2118-4CD0-9CDA-C81E18E0A8F5}" type="pres">
      <dgm:prSet presAssocID="{03782A83-CEA5-4E7E-A27C-A0E4C955C15C}" presName="tx1" presStyleLbl="revTx" presStyleIdx="2" presStyleCnt="3"/>
      <dgm:spPr/>
    </dgm:pt>
    <dgm:pt modelId="{394CEAC8-E15E-4940-BD2E-EE1792264524}" type="pres">
      <dgm:prSet presAssocID="{03782A83-CEA5-4E7E-A27C-A0E4C955C15C}" presName="vert1" presStyleCnt="0"/>
      <dgm:spPr/>
    </dgm:pt>
  </dgm:ptLst>
  <dgm:cxnLst>
    <dgm:cxn modelId="{B376C702-9CCE-4503-9C00-E5295BE007CB}" srcId="{A9338CA0-AE5F-44BF-B384-53DAEE73DD66}" destId="{DF8F68FB-0B14-4EDE-AE60-8DCC7856FD01}" srcOrd="0" destOrd="0" parTransId="{7213F4A0-8798-426B-B260-3331057D812A}" sibTransId="{8F840858-9902-4679-A718-E41497BD7FDF}"/>
    <dgm:cxn modelId="{F0E8575E-407C-4192-8F07-5A5796E54277}" srcId="{A9338CA0-AE5F-44BF-B384-53DAEE73DD66}" destId="{54B625CF-24D5-41EE-AFC6-252110559A61}" srcOrd="1" destOrd="0" parTransId="{AF1E2730-5B65-4A97-BE55-1AA0C5D6373E}" sibTransId="{D0B84FFB-E2D6-4517-9106-30DCAAF84221}"/>
    <dgm:cxn modelId="{C24BFE72-1A37-419C-9147-8D5F7C0B03B0}" type="presOf" srcId="{DF8F68FB-0B14-4EDE-AE60-8DCC7856FD01}" destId="{D9D8D363-828C-4475-B3E2-71DAE9A1ACD4}" srcOrd="0" destOrd="0" presId="urn:microsoft.com/office/officeart/2008/layout/LinedList"/>
    <dgm:cxn modelId="{C3D6D45A-FF87-4E71-92E1-411994E3837B}" srcId="{A9338CA0-AE5F-44BF-B384-53DAEE73DD66}" destId="{03782A83-CEA5-4E7E-A27C-A0E4C955C15C}" srcOrd="2" destOrd="0" parTransId="{D2219141-B15B-46D6-8AB9-C2D1654376E4}" sibTransId="{8622C9B9-3B92-4134-BB1C-36D4DA1DB90A}"/>
    <dgm:cxn modelId="{6CB72B7F-C1FF-4FC5-B00D-91DFB151BAF0}" type="presOf" srcId="{A9338CA0-AE5F-44BF-B384-53DAEE73DD66}" destId="{9F83D863-13D0-4198-BEC5-F6BEE8AA500E}" srcOrd="0" destOrd="0" presId="urn:microsoft.com/office/officeart/2008/layout/LinedList"/>
    <dgm:cxn modelId="{8A72698C-3CFC-4A74-8161-354676FC7EEC}" type="presOf" srcId="{54B625CF-24D5-41EE-AFC6-252110559A61}" destId="{6A9E7A0C-E12F-40E8-9B3F-924FE04F5DBC}" srcOrd="0" destOrd="0" presId="urn:microsoft.com/office/officeart/2008/layout/LinedList"/>
    <dgm:cxn modelId="{3216FEE8-0175-4C48-96C7-58D8FB6797B3}" type="presOf" srcId="{03782A83-CEA5-4E7E-A27C-A0E4C955C15C}" destId="{F222619C-2118-4CD0-9CDA-C81E18E0A8F5}" srcOrd="0" destOrd="0" presId="urn:microsoft.com/office/officeart/2008/layout/LinedList"/>
    <dgm:cxn modelId="{A6F1C2ED-8575-4CD8-B182-3E89BA614F39}" type="presParOf" srcId="{9F83D863-13D0-4198-BEC5-F6BEE8AA500E}" destId="{4189CAD4-62A3-44E4-B734-95BEC15A267F}" srcOrd="0" destOrd="0" presId="urn:microsoft.com/office/officeart/2008/layout/LinedList"/>
    <dgm:cxn modelId="{98179447-C304-4021-B5A5-7A420A79D4CC}" type="presParOf" srcId="{9F83D863-13D0-4198-BEC5-F6BEE8AA500E}" destId="{57F8E770-B02C-4143-A8B8-0A0E7B3995B2}" srcOrd="1" destOrd="0" presId="urn:microsoft.com/office/officeart/2008/layout/LinedList"/>
    <dgm:cxn modelId="{5DABE3D7-312D-4491-9055-0EA197324E50}" type="presParOf" srcId="{57F8E770-B02C-4143-A8B8-0A0E7B3995B2}" destId="{D9D8D363-828C-4475-B3E2-71DAE9A1ACD4}" srcOrd="0" destOrd="0" presId="urn:microsoft.com/office/officeart/2008/layout/LinedList"/>
    <dgm:cxn modelId="{C5408682-2782-4832-83BB-292665F96191}" type="presParOf" srcId="{57F8E770-B02C-4143-A8B8-0A0E7B3995B2}" destId="{51F85B44-E806-471B-934F-41D6124C658A}" srcOrd="1" destOrd="0" presId="urn:microsoft.com/office/officeart/2008/layout/LinedList"/>
    <dgm:cxn modelId="{5DB0BBF8-34C3-47AE-B10B-B66C28D1A8D5}" type="presParOf" srcId="{9F83D863-13D0-4198-BEC5-F6BEE8AA500E}" destId="{0B0B9346-7E33-49B4-8DAC-2511946F2498}" srcOrd="2" destOrd="0" presId="urn:microsoft.com/office/officeart/2008/layout/LinedList"/>
    <dgm:cxn modelId="{EF7A53B3-F152-4136-A37A-7CBD1E72AA6B}" type="presParOf" srcId="{9F83D863-13D0-4198-BEC5-F6BEE8AA500E}" destId="{D374FB42-414F-4607-8BEF-801A68FC880F}" srcOrd="3" destOrd="0" presId="urn:microsoft.com/office/officeart/2008/layout/LinedList"/>
    <dgm:cxn modelId="{8DA9EE5C-3AAE-4CB3-B50E-7E747833A7C8}" type="presParOf" srcId="{D374FB42-414F-4607-8BEF-801A68FC880F}" destId="{6A9E7A0C-E12F-40E8-9B3F-924FE04F5DBC}" srcOrd="0" destOrd="0" presId="urn:microsoft.com/office/officeart/2008/layout/LinedList"/>
    <dgm:cxn modelId="{EED583EA-AE86-4223-832E-5EA748B7A69A}" type="presParOf" srcId="{D374FB42-414F-4607-8BEF-801A68FC880F}" destId="{07908330-6F9C-43E5-8FEF-DF85C80CD4F3}" srcOrd="1" destOrd="0" presId="urn:microsoft.com/office/officeart/2008/layout/LinedList"/>
    <dgm:cxn modelId="{327ADE59-A47D-4A7C-955E-7EA86F59FBA5}" type="presParOf" srcId="{9F83D863-13D0-4198-BEC5-F6BEE8AA500E}" destId="{5F03FB6E-34B7-4BB6-9AE7-EB8452981B34}" srcOrd="4" destOrd="0" presId="urn:microsoft.com/office/officeart/2008/layout/LinedList"/>
    <dgm:cxn modelId="{6073854B-450D-4491-B261-62D83B1DCB68}" type="presParOf" srcId="{9F83D863-13D0-4198-BEC5-F6BEE8AA500E}" destId="{ADB4F810-BA52-4454-B199-BB45C94EEBBC}" srcOrd="5" destOrd="0" presId="urn:microsoft.com/office/officeart/2008/layout/LinedList"/>
    <dgm:cxn modelId="{6624F2F2-4385-4B03-A37A-C0F141AAB03A}" type="presParOf" srcId="{ADB4F810-BA52-4454-B199-BB45C94EEBBC}" destId="{F222619C-2118-4CD0-9CDA-C81E18E0A8F5}" srcOrd="0" destOrd="0" presId="urn:microsoft.com/office/officeart/2008/layout/LinedList"/>
    <dgm:cxn modelId="{5C378CAF-98E7-4E5B-819A-8E2F5BD4AB2F}" type="presParOf" srcId="{ADB4F810-BA52-4454-B199-BB45C94EEBBC}" destId="{394CEAC8-E15E-4940-BD2E-EE179226452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60C4A4-20A5-49F9-9D46-35040F19E318}">
      <dsp:nvSpPr>
        <dsp:cNvPr id="0" name=""/>
        <dsp:cNvSpPr/>
      </dsp:nvSpPr>
      <dsp:spPr>
        <a:xfrm>
          <a:off x="0" y="480"/>
          <a:ext cx="10605246" cy="112450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CB44AC-E596-4ACD-B24B-59AD79090726}">
      <dsp:nvSpPr>
        <dsp:cNvPr id="0" name=""/>
        <dsp:cNvSpPr/>
      </dsp:nvSpPr>
      <dsp:spPr>
        <a:xfrm>
          <a:off x="340162" y="253493"/>
          <a:ext cx="618476" cy="6184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A4B48E-2DE9-430B-9ABA-B6C9812745B0}">
      <dsp:nvSpPr>
        <dsp:cNvPr id="0" name=""/>
        <dsp:cNvSpPr/>
      </dsp:nvSpPr>
      <dsp:spPr>
        <a:xfrm>
          <a:off x="1298800" y="480"/>
          <a:ext cx="9306446" cy="1124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10" tIns="119010" rIns="119010" bIns="119010" numCol="1" spcCol="1270" anchor="ctr" anchorCtr="0">
          <a:noAutofit/>
        </a:bodyPr>
        <a:lstStyle/>
        <a:p>
          <a:pPr marL="0" lvl="0" indent="0" algn="l" defTabSz="977900">
            <a:lnSpc>
              <a:spcPct val="100000"/>
            </a:lnSpc>
            <a:spcBef>
              <a:spcPct val="0"/>
            </a:spcBef>
            <a:spcAft>
              <a:spcPct val="35000"/>
            </a:spcAft>
            <a:buNone/>
          </a:pPr>
          <a:r>
            <a:rPr lang="en-US" sz="2200" b="1" kern="1200"/>
            <a:t>Current Research</a:t>
          </a:r>
          <a:r>
            <a:rPr lang="en-US" sz="2200" kern="1200"/>
            <a:t> on AI’s potential for malicious activities</a:t>
          </a:r>
        </a:p>
      </dsp:txBody>
      <dsp:txXfrm>
        <a:off x="1298800" y="480"/>
        <a:ext cx="9306446" cy="1124502"/>
      </dsp:txXfrm>
    </dsp:sp>
    <dsp:sp modelId="{524F9D98-6C46-4E4C-9079-EB475F6080E5}">
      <dsp:nvSpPr>
        <dsp:cNvPr id="0" name=""/>
        <dsp:cNvSpPr/>
      </dsp:nvSpPr>
      <dsp:spPr>
        <a:xfrm>
          <a:off x="0" y="1406109"/>
          <a:ext cx="10605246" cy="112450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910F50-37D2-49A9-9BC1-4B6D58A9F6EC}">
      <dsp:nvSpPr>
        <dsp:cNvPr id="0" name=""/>
        <dsp:cNvSpPr/>
      </dsp:nvSpPr>
      <dsp:spPr>
        <a:xfrm>
          <a:off x="340162" y="1659122"/>
          <a:ext cx="618476" cy="6184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5A19E0-8550-4037-AE2A-D16171946DA9}">
      <dsp:nvSpPr>
        <dsp:cNvPr id="0" name=""/>
        <dsp:cNvSpPr/>
      </dsp:nvSpPr>
      <dsp:spPr>
        <a:xfrm>
          <a:off x="1298800" y="1406109"/>
          <a:ext cx="9306446" cy="1124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10" tIns="119010" rIns="119010" bIns="119010" numCol="1" spcCol="1270" anchor="ctr" anchorCtr="0">
          <a:noAutofit/>
        </a:bodyPr>
        <a:lstStyle/>
        <a:p>
          <a:pPr marL="0" lvl="0" indent="0" algn="l" defTabSz="977900">
            <a:lnSpc>
              <a:spcPct val="100000"/>
            </a:lnSpc>
            <a:spcBef>
              <a:spcPct val="0"/>
            </a:spcBef>
            <a:spcAft>
              <a:spcPct val="35000"/>
            </a:spcAft>
            <a:buNone/>
          </a:pPr>
          <a:r>
            <a:rPr lang="en-US" sz="2200" kern="1200"/>
            <a:t>Limitations: lack of terminology like "AI-Crime" to describe the re-orientation of AI technologies toward criminal activity</a:t>
          </a:r>
        </a:p>
      </dsp:txBody>
      <dsp:txXfrm>
        <a:off x="1298800" y="1406109"/>
        <a:ext cx="9306446" cy="1124502"/>
      </dsp:txXfrm>
    </dsp:sp>
    <dsp:sp modelId="{9B10DC0C-D0A7-4F35-8FC5-4E2BD33ACD46}">
      <dsp:nvSpPr>
        <dsp:cNvPr id="0" name=""/>
        <dsp:cNvSpPr/>
      </dsp:nvSpPr>
      <dsp:spPr>
        <a:xfrm>
          <a:off x="0" y="2811737"/>
          <a:ext cx="10605246" cy="112450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C4973A-7614-4843-94C0-03C8A5A941BA}">
      <dsp:nvSpPr>
        <dsp:cNvPr id="0" name=""/>
        <dsp:cNvSpPr/>
      </dsp:nvSpPr>
      <dsp:spPr>
        <a:xfrm>
          <a:off x="340162" y="3064750"/>
          <a:ext cx="618476" cy="6184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5E2BB5-C194-48AA-93FC-60F59AA0E018}">
      <dsp:nvSpPr>
        <dsp:cNvPr id="0" name=""/>
        <dsp:cNvSpPr/>
      </dsp:nvSpPr>
      <dsp:spPr>
        <a:xfrm>
          <a:off x="1298800" y="2811737"/>
          <a:ext cx="9306446" cy="1124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10" tIns="119010" rIns="119010" bIns="119010" numCol="1" spcCol="1270" anchor="ctr" anchorCtr="0">
          <a:noAutofit/>
        </a:bodyPr>
        <a:lstStyle/>
        <a:p>
          <a:pPr marL="0" lvl="0" indent="0" algn="l" defTabSz="977900">
            <a:lnSpc>
              <a:spcPct val="100000"/>
            </a:lnSpc>
            <a:spcBef>
              <a:spcPct val="0"/>
            </a:spcBef>
            <a:spcAft>
              <a:spcPct val="35000"/>
            </a:spcAft>
            <a:buNone/>
          </a:pPr>
          <a:r>
            <a:rPr lang="en-US" sz="2200" kern="1200">
              <a:latin typeface="Aptos Display" panose="020F0302020204030204"/>
            </a:rPr>
            <a:t>A</a:t>
          </a:r>
          <a:r>
            <a:rPr lang="en-US" sz="2200" kern="1200"/>
            <a:t> typology is greatly useful in structuring research efforts and identifying gaps in knowledge in areas where more research is warranted.</a:t>
          </a:r>
        </a:p>
      </dsp:txBody>
      <dsp:txXfrm>
        <a:off x="1298800" y="2811737"/>
        <a:ext cx="9306446" cy="11245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169B3D-89E2-4DD0-97F2-BD989B94B858}">
      <dsp:nvSpPr>
        <dsp:cNvPr id="0" name=""/>
        <dsp:cNvSpPr/>
      </dsp:nvSpPr>
      <dsp:spPr>
        <a:xfrm>
          <a:off x="679050" y="578168"/>
          <a:ext cx="1887187" cy="18871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142263-8BD5-40C8-B8D6-2392E1D8F713}">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2D5DB6-2272-4644-A266-4ADC496C9B5A}">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An existing methodology not proposed the term ``AI-Crime'' to describe the situation in which AI technologies are re-oriented to facilitate criminal activity.</a:t>
          </a:r>
        </a:p>
      </dsp:txBody>
      <dsp:txXfrm>
        <a:off x="75768" y="3053169"/>
        <a:ext cx="3093750" cy="720000"/>
      </dsp:txXfrm>
    </dsp:sp>
    <dsp:sp modelId="{1E2933FC-486A-49E1-ABF9-AD6D881F58A9}">
      <dsp:nvSpPr>
        <dsp:cNvPr id="0" name=""/>
        <dsp:cNvSpPr/>
      </dsp:nvSpPr>
      <dsp:spPr>
        <a:xfrm>
          <a:off x="4314206" y="578168"/>
          <a:ext cx="1887187" cy="18871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3E5CDC-BEAB-4475-95ED-B6110030A9D8}">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F40FAE-91ED-4A50-B00F-A92CDE6AE829}">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An existing system doesn't implement for MALICIOUS ABUSE OF AI and VULNERABILITIES OF AI MODELS.</a:t>
          </a:r>
        </a:p>
      </dsp:txBody>
      <dsp:txXfrm>
        <a:off x="3710925" y="3053169"/>
        <a:ext cx="3093750" cy="720000"/>
      </dsp:txXfrm>
    </dsp:sp>
    <dsp:sp modelId="{B4D43174-06ED-4CAB-B084-FD87AF134A5B}">
      <dsp:nvSpPr>
        <dsp:cNvPr id="0" name=""/>
        <dsp:cNvSpPr/>
      </dsp:nvSpPr>
      <dsp:spPr>
        <a:xfrm>
          <a:off x="7949362" y="578168"/>
          <a:ext cx="1887187" cy="18871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A22C64-EB5C-4D6C-8612-710C445008DE}">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F5A33A-3687-43C9-8192-5988D6510A17}">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Need for a robust framework to handle integrity attacks </a:t>
          </a:r>
        </a:p>
      </dsp:txBody>
      <dsp:txXfrm>
        <a:off x="7346081" y="3053169"/>
        <a:ext cx="30937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9B70A4-7B09-4CFD-BD08-5D18E4274590}">
      <dsp:nvSpPr>
        <dsp:cNvPr id="0" name=""/>
        <dsp:cNvSpPr/>
      </dsp:nvSpPr>
      <dsp:spPr>
        <a:xfrm>
          <a:off x="0" y="34989"/>
          <a:ext cx="3286125" cy="4600574"/>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889000">
            <a:lnSpc>
              <a:spcPct val="90000"/>
            </a:lnSpc>
            <a:spcBef>
              <a:spcPct val="0"/>
            </a:spcBef>
            <a:spcAft>
              <a:spcPct val="35000"/>
            </a:spcAft>
            <a:buNone/>
          </a:pPr>
          <a:r>
            <a:rPr lang="en-US" sz="2000" b="1" kern="1200"/>
            <a:t>Introduction of a New Typology</a:t>
          </a:r>
          <a:r>
            <a:rPr lang="en-US" sz="2000" kern="1200"/>
            <a:t>: Novel classification of AI crimes, categorizing malicious use and abuse for better understanding and mitigation </a:t>
          </a:r>
        </a:p>
      </dsp:txBody>
      <dsp:txXfrm>
        <a:off x="0" y="1783208"/>
        <a:ext cx="3286125" cy="2760345"/>
      </dsp:txXfrm>
    </dsp:sp>
    <dsp:sp modelId="{FB2876AD-8A95-4422-B047-F004E411B1D0}">
      <dsp:nvSpPr>
        <dsp:cNvPr id="0" name=""/>
        <dsp:cNvSpPr/>
      </dsp:nvSpPr>
      <dsp:spPr>
        <a:xfrm>
          <a:off x="952976" y="495046"/>
          <a:ext cx="1380172" cy="1380172"/>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604" tIns="12700" rIns="107604"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155098" y="697168"/>
        <a:ext cx="975928" cy="975928"/>
      </dsp:txXfrm>
    </dsp:sp>
    <dsp:sp modelId="{E0C44768-0C56-4A06-8715-483269693D51}">
      <dsp:nvSpPr>
        <dsp:cNvPr id="0" name=""/>
        <dsp:cNvSpPr/>
      </dsp:nvSpPr>
      <dsp:spPr>
        <a:xfrm>
          <a:off x="0" y="4635492"/>
          <a:ext cx="3286125" cy="72"/>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8A49F2-E292-4C20-9A2D-CFBEE23BEBCD}">
      <dsp:nvSpPr>
        <dsp:cNvPr id="0" name=""/>
        <dsp:cNvSpPr/>
      </dsp:nvSpPr>
      <dsp:spPr>
        <a:xfrm>
          <a:off x="3614737" y="34989"/>
          <a:ext cx="3286125" cy="4600574"/>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889000">
            <a:lnSpc>
              <a:spcPct val="90000"/>
            </a:lnSpc>
            <a:spcBef>
              <a:spcPct val="0"/>
            </a:spcBef>
            <a:spcAft>
              <a:spcPct val="35000"/>
            </a:spcAft>
            <a:buNone/>
          </a:pPr>
          <a:r>
            <a:rPr lang="en-US" sz="2000" b="1" kern="1200"/>
            <a:t>Interdisciplinary Focus</a:t>
          </a:r>
          <a:r>
            <a:rPr lang="en-US" sz="2000" kern="1200"/>
            <a:t>: Promotes collaboration between AI experts, legal professionals, and policymakers to bridge knowledge gaps</a:t>
          </a:r>
        </a:p>
      </dsp:txBody>
      <dsp:txXfrm>
        <a:off x="3614737" y="1783208"/>
        <a:ext cx="3286125" cy="2760345"/>
      </dsp:txXfrm>
    </dsp:sp>
    <dsp:sp modelId="{27BCB893-8D1F-4E91-AE77-CA2A4B586F63}">
      <dsp:nvSpPr>
        <dsp:cNvPr id="0" name=""/>
        <dsp:cNvSpPr/>
      </dsp:nvSpPr>
      <dsp:spPr>
        <a:xfrm>
          <a:off x="4567713" y="495046"/>
          <a:ext cx="1380172" cy="1380172"/>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604" tIns="12700" rIns="107604"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769835" y="697168"/>
        <a:ext cx="975928" cy="975928"/>
      </dsp:txXfrm>
    </dsp:sp>
    <dsp:sp modelId="{ED2F1EFD-897F-419F-A29A-A4BCECBD50C5}">
      <dsp:nvSpPr>
        <dsp:cNvPr id="0" name=""/>
        <dsp:cNvSpPr/>
      </dsp:nvSpPr>
      <dsp:spPr>
        <a:xfrm>
          <a:off x="3614737" y="4635492"/>
          <a:ext cx="3286125" cy="72"/>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A7C6C3-3C98-42D0-8450-A033E3F1D525}">
      <dsp:nvSpPr>
        <dsp:cNvPr id="0" name=""/>
        <dsp:cNvSpPr/>
      </dsp:nvSpPr>
      <dsp:spPr>
        <a:xfrm>
          <a:off x="7229475" y="34989"/>
          <a:ext cx="3286125" cy="4600574"/>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889000">
            <a:lnSpc>
              <a:spcPct val="90000"/>
            </a:lnSpc>
            <a:spcBef>
              <a:spcPct val="0"/>
            </a:spcBef>
            <a:spcAft>
              <a:spcPct val="35000"/>
            </a:spcAft>
            <a:buNone/>
          </a:pPr>
          <a:r>
            <a:rPr lang="en-US" sz="2000" b="1" kern="1200"/>
            <a:t>Proactive Mitigation</a:t>
          </a:r>
          <a:r>
            <a:rPr lang="en-US" sz="2000" kern="1200"/>
            <a:t>: Proposes innovative, evidence-based strategies to prevent emerging AI threats like deepfakes and integrity attacks </a:t>
          </a:r>
        </a:p>
      </dsp:txBody>
      <dsp:txXfrm>
        <a:off x="7229475" y="1783208"/>
        <a:ext cx="3286125" cy="2760345"/>
      </dsp:txXfrm>
    </dsp:sp>
    <dsp:sp modelId="{FC70433E-E85B-437A-A7D7-7DF64FE7E005}">
      <dsp:nvSpPr>
        <dsp:cNvPr id="0" name=""/>
        <dsp:cNvSpPr/>
      </dsp:nvSpPr>
      <dsp:spPr>
        <a:xfrm>
          <a:off x="8182451" y="495046"/>
          <a:ext cx="1380172" cy="1380172"/>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604" tIns="12700" rIns="107604"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384573" y="697168"/>
        <a:ext cx="975928" cy="975928"/>
      </dsp:txXfrm>
    </dsp:sp>
    <dsp:sp modelId="{9E565F8E-12AD-4B22-9228-CE54F20ABD76}">
      <dsp:nvSpPr>
        <dsp:cNvPr id="0" name=""/>
        <dsp:cNvSpPr/>
      </dsp:nvSpPr>
      <dsp:spPr>
        <a:xfrm>
          <a:off x="7229475" y="4635492"/>
          <a:ext cx="3286125" cy="72"/>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89CAD4-62A3-44E4-B734-95BEC15A267F}">
      <dsp:nvSpPr>
        <dsp:cNvPr id="0" name=""/>
        <dsp:cNvSpPr/>
      </dsp:nvSpPr>
      <dsp:spPr>
        <a:xfrm>
          <a:off x="0" y="2250"/>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D8D363-828C-4475-B3E2-71DAE9A1ACD4}">
      <dsp:nvSpPr>
        <dsp:cNvPr id="0" name=""/>
        <dsp:cNvSpPr/>
      </dsp:nvSpPr>
      <dsp:spPr>
        <a:xfrm>
          <a:off x="0" y="2250"/>
          <a:ext cx="10515600" cy="15348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b="1" kern="1200"/>
            <a:t>Enhanced AI Detection</a:t>
          </a:r>
          <a:r>
            <a:rPr lang="en-US" sz="3000" kern="1200"/>
            <a:t>: Implement advanced AI models for more accurate crime prediction and real-time monitoring of malicious activities .</a:t>
          </a:r>
        </a:p>
      </dsp:txBody>
      <dsp:txXfrm>
        <a:off x="0" y="2250"/>
        <a:ext cx="10515600" cy="1534857"/>
      </dsp:txXfrm>
    </dsp:sp>
    <dsp:sp modelId="{0B0B9346-7E33-49B4-8DAC-2511946F2498}">
      <dsp:nvSpPr>
        <dsp:cNvPr id="0" name=""/>
        <dsp:cNvSpPr/>
      </dsp:nvSpPr>
      <dsp:spPr>
        <a:xfrm>
          <a:off x="0" y="1537107"/>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9E7A0C-E12F-40E8-9B3F-924FE04F5DBC}">
      <dsp:nvSpPr>
        <dsp:cNvPr id="0" name=""/>
        <dsp:cNvSpPr/>
      </dsp:nvSpPr>
      <dsp:spPr>
        <a:xfrm>
          <a:off x="0" y="1537107"/>
          <a:ext cx="10515600" cy="15348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b="1" kern="1200"/>
            <a:t>Integration with Law Enforcement</a:t>
          </a:r>
          <a:r>
            <a:rPr lang="en-US" sz="3000" kern="1200"/>
            <a:t>: Collaborate with law enforcement agencies to use AI-driven insights for crime prevention and investigation .</a:t>
          </a:r>
        </a:p>
      </dsp:txBody>
      <dsp:txXfrm>
        <a:off x="0" y="1537107"/>
        <a:ext cx="10515600" cy="1534857"/>
      </dsp:txXfrm>
    </dsp:sp>
    <dsp:sp modelId="{5F03FB6E-34B7-4BB6-9AE7-EB8452981B34}">
      <dsp:nvSpPr>
        <dsp:cNvPr id="0" name=""/>
        <dsp:cNvSpPr/>
      </dsp:nvSpPr>
      <dsp:spPr>
        <a:xfrm>
          <a:off x="0" y="3071965"/>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22619C-2118-4CD0-9CDA-C81E18E0A8F5}">
      <dsp:nvSpPr>
        <dsp:cNvPr id="0" name=""/>
        <dsp:cNvSpPr/>
      </dsp:nvSpPr>
      <dsp:spPr>
        <a:xfrm>
          <a:off x="0" y="3071965"/>
          <a:ext cx="10515600" cy="15348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b="1" kern="1200"/>
            <a:t>Global Expansion &amp; Legal Frameworks</a:t>
          </a:r>
          <a:r>
            <a:rPr lang="en-US" sz="3000" kern="1200"/>
            <a:t>: Extend the system for international crime analysis and integrate evolving legal and ethical AI regulations .</a:t>
          </a:r>
        </a:p>
      </dsp:txBody>
      <dsp:txXfrm>
        <a:off x="0" y="3071965"/>
        <a:ext cx="10515600" cy="153485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4088D4-D261-409A-B6C7-C9E78E609CB6}" type="datetimeFigureOut">
              <a:t>4/16/2025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1D981E-344C-43ED-B588-EFE6FDA17DC9}" type="slidenum">
              <a:t>‹#›</a:t>
            </a:fld>
            <a:endParaRPr lang="en-US"/>
          </a:p>
        </p:txBody>
      </p:sp>
    </p:spTree>
    <p:extLst>
      <p:ext uri="{BB962C8B-B14F-4D97-AF65-F5344CB8AC3E}">
        <p14:creationId xmlns:p14="http://schemas.microsoft.com/office/powerpoint/2010/main" val="2631286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4/16/2025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github.com/NiharikaChillamcharla/Artificial-Intelligence-Crime-An-Overview-of-Malicious-Use-and-Abuse-of-AI"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 y="10"/>
            <a:ext cx="1866900" cy="17526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48900" y="10"/>
            <a:ext cx="1943100" cy="1828800"/>
          </a:xfrm>
          <a:prstGeom prst="rect">
            <a:avLst/>
          </a:prstGeom>
        </p:spPr>
      </p:pic>
      <p:sp>
        <p:nvSpPr>
          <p:cNvPr id="7" name="TextBox 6"/>
          <p:cNvSpPr txBox="1"/>
          <p:nvPr/>
        </p:nvSpPr>
        <p:spPr>
          <a:xfrm>
            <a:off x="1989581" y="-54858"/>
            <a:ext cx="8005572" cy="1815882"/>
          </a:xfrm>
          <a:prstGeom prst="rect">
            <a:avLst/>
          </a:prstGeom>
          <a:noFill/>
        </p:spPr>
        <p:txBody>
          <a:bodyPr wrap="square" lIns="91440" tIns="45720" rIns="91440" bIns="45720" rtlCol="0" anchor="t">
            <a:spAutoFit/>
          </a:bodyPr>
          <a:lstStyle/>
          <a:p>
            <a:pPr algn="ctr"/>
            <a:r>
              <a:rPr lang="en-IN" sz="4000">
                <a:solidFill>
                  <a:srgbClr val="00B0F0"/>
                </a:solidFill>
                <a:latin typeface="Times New Roman" panose="02020603050405020304"/>
                <a:cs typeface="Times New Roman" panose="02020603050405020304"/>
              </a:rPr>
              <a:t>CMR TECHNICAL CAMPUS</a:t>
            </a:r>
            <a:endParaRPr lang="en-IN" sz="4000">
              <a:solidFill>
                <a:srgbClr val="00B0F0"/>
              </a:solidFill>
              <a:latin typeface="Times New Roman" panose="02020603050405020304"/>
              <a:ea typeface="Calibri" panose="020F0502020204030204"/>
              <a:cs typeface="Times New Roman" panose="02020603050405020304"/>
            </a:endParaRPr>
          </a:p>
          <a:p>
            <a:pPr algn="ctr"/>
            <a:r>
              <a:rPr lang="en-IN" sz="2400"/>
              <a:t> UGC(Autonomous)</a:t>
            </a:r>
            <a:endParaRPr lang="en-IN" sz="2400">
              <a:ea typeface="Calibri" panose="020F0502020204030204"/>
              <a:cs typeface="Calibri" panose="020F0502020204030204"/>
            </a:endParaRPr>
          </a:p>
          <a:p>
            <a:pPr algn="ctr"/>
            <a:r>
              <a:rPr lang="en-IN" sz="2400"/>
              <a:t>Accredited by NBA &amp; NAAC with ‘A’ Grade</a:t>
            </a:r>
            <a:endParaRPr lang="en-IN" sz="2400">
              <a:ea typeface="Calibri" panose="020F0502020204030204"/>
              <a:cs typeface="Calibri" panose="020F0502020204030204"/>
            </a:endParaRPr>
          </a:p>
          <a:p>
            <a:pPr algn="ctr"/>
            <a:r>
              <a:rPr lang="en-IN" sz="2400" u="sng"/>
              <a:t>Approved by AICTE , New Delhi &amp; JNTU, Hyderabad.</a:t>
            </a:r>
            <a:endParaRPr lang="en-IN" sz="2400" u="sng">
              <a:ea typeface="Calibri" panose="020F0502020204030204"/>
              <a:cs typeface="Calibri" panose="020F0502020204030204"/>
            </a:endParaRPr>
          </a:p>
        </p:txBody>
      </p:sp>
      <p:sp>
        <p:nvSpPr>
          <p:cNvPr id="9" name="TextBox 8"/>
          <p:cNvSpPr txBox="1"/>
          <p:nvPr/>
        </p:nvSpPr>
        <p:spPr>
          <a:xfrm>
            <a:off x="1177801" y="2602820"/>
            <a:ext cx="9058984" cy="3231654"/>
          </a:xfrm>
          <a:prstGeom prst="rect">
            <a:avLst/>
          </a:prstGeom>
          <a:noFill/>
        </p:spPr>
        <p:txBody>
          <a:bodyPr wrap="square" lIns="91440" tIns="45720" rIns="91440" bIns="45720" rtlCol="0" anchor="t">
            <a:spAutoFit/>
          </a:bodyPr>
          <a:lstStyle/>
          <a:p>
            <a:pPr algn="ctr"/>
            <a:r>
              <a:rPr lang="en-IN" sz="2400"/>
              <a:t>A Major Project on </a:t>
            </a:r>
            <a:endParaRPr lang="en-IN"/>
          </a:p>
          <a:p>
            <a:pPr algn="ctr"/>
            <a:endParaRPr lang="en-IN" sz="2400"/>
          </a:p>
          <a:p>
            <a:pPr algn="ctr"/>
            <a:r>
              <a:rPr lang="en-US" sz="4000">
                <a:solidFill>
                  <a:srgbClr val="FF0000"/>
                </a:solidFill>
                <a:latin typeface="Times New Roman"/>
                <a:ea typeface="Cambria" panose="02040503050406030204"/>
                <a:cs typeface="Times New Roman"/>
              </a:rPr>
              <a:t>Artificial Intelligence Crime: An Overview of Malicious Use and Abuse of AI</a:t>
            </a:r>
            <a:br>
              <a:rPr lang="en-US" sz="4000">
                <a:latin typeface="Times New Roman"/>
                <a:ea typeface="Cambria" panose="02040503050406030204"/>
                <a:cs typeface="Times New Roman"/>
              </a:rPr>
            </a:br>
            <a:endParaRPr lang="en-US" sz="4000">
              <a:solidFill>
                <a:srgbClr val="FF0000"/>
              </a:solidFill>
              <a:latin typeface="Times New Roman"/>
              <a:ea typeface="Cambria" panose="02040503050406030204"/>
              <a:cs typeface="Times New Roman"/>
            </a:endParaRPr>
          </a:p>
          <a:p>
            <a:pPr algn="ctr"/>
            <a:endParaRPr lang="en-US" sz="3600" b="1">
              <a:latin typeface="Cambria" panose="02040503050406030204"/>
              <a:ea typeface="Cambria" panose="02040503050406030204"/>
              <a:cs typeface="Calibri" panose="020F0502020204030204"/>
            </a:endParaRPr>
          </a:p>
        </p:txBody>
      </p:sp>
      <p:sp>
        <p:nvSpPr>
          <p:cNvPr id="12" name="TextBox 11"/>
          <p:cNvSpPr txBox="1"/>
          <p:nvPr/>
        </p:nvSpPr>
        <p:spPr>
          <a:xfrm>
            <a:off x="1989581" y="1945461"/>
            <a:ext cx="8128233" cy="461665"/>
          </a:xfrm>
          <a:prstGeom prst="rect">
            <a:avLst/>
          </a:prstGeom>
          <a:noFill/>
        </p:spPr>
        <p:txBody>
          <a:bodyPr wrap="square" lIns="91440" tIns="45720" rIns="91440" bIns="45720" rtlCol="0" anchor="t">
            <a:spAutoFit/>
          </a:bodyPr>
          <a:lstStyle/>
          <a:p>
            <a:pPr algn="ctr"/>
            <a:r>
              <a:rPr lang="en-IN" sz="2400"/>
              <a:t>Department of Computer Science Engineering </a:t>
            </a:r>
          </a:p>
        </p:txBody>
      </p:sp>
      <p:sp>
        <p:nvSpPr>
          <p:cNvPr id="13" name="TextBox 12"/>
          <p:cNvSpPr txBox="1"/>
          <p:nvPr/>
        </p:nvSpPr>
        <p:spPr>
          <a:xfrm flipH="1">
            <a:off x="606548" y="4925568"/>
            <a:ext cx="4002027" cy="1846659"/>
          </a:xfrm>
          <a:prstGeom prst="rect">
            <a:avLst/>
          </a:prstGeom>
          <a:noFill/>
        </p:spPr>
        <p:txBody>
          <a:bodyPr wrap="square" lIns="91440" tIns="45720" rIns="91440" bIns="45720" rtlCol="0" anchor="t">
            <a:spAutoFit/>
          </a:bodyPr>
          <a:lstStyle/>
          <a:p>
            <a:r>
              <a:rPr lang="en-IN" sz="2400"/>
              <a:t>Presented by:</a:t>
            </a:r>
          </a:p>
          <a:p>
            <a:r>
              <a:rPr lang="en-IN" sz="2400"/>
              <a:t>Ch. Niharika   217R1A0516</a:t>
            </a:r>
          </a:p>
          <a:p>
            <a:r>
              <a:rPr lang="en-IN" sz="2400"/>
              <a:t>P. Nikitha         227R5A0502</a:t>
            </a:r>
          </a:p>
          <a:p>
            <a:r>
              <a:rPr lang="en-IN" sz="2400"/>
              <a:t>A. Shivani        217R1A0501</a:t>
            </a:r>
          </a:p>
          <a:p>
            <a:endParaRPr lang="en-IN"/>
          </a:p>
        </p:txBody>
      </p:sp>
      <p:sp>
        <p:nvSpPr>
          <p:cNvPr id="14" name="TextBox 13"/>
          <p:cNvSpPr txBox="1"/>
          <p:nvPr/>
        </p:nvSpPr>
        <p:spPr>
          <a:xfrm flipH="1">
            <a:off x="8593073" y="4925568"/>
            <a:ext cx="5047487" cy="1200329"/>
          </a:xfrm>
          <a:prstGeom prst="rect">
            <a:avLst/>
          </a:prstGeom>
          <a:noFill/>
        </p:spPr>
        <p:txBody>
          <a:bodyPr wrap="square" lIns="91440" tIns="45720" rIns="91440" bIns="45720" rtlCol="0" anchor="t">
            <a:spAutoFit/>
          </a:bodyPr>
          <a:lstStyle/>
          <a:p>
            <a:r>
              <a:rPr lang="en-US" sz="2400"/>
              <a:t>Under the Guidance of </a:t>
            </a:r>
          </a:p>
          <a:p>
            <a:r>
              <a:rPr lang="en-US" sz="2400"/>
              <a:t>Mr. M. Madhusudhan (Assistant Professor)</a:t>
            </a:r>
            <a:endParaRPr lang="en-IN" sz="2400"/>
          </a:p>
        </p:txBody>
      </p:sp>
    </p:spTree>
    <p:extLst>
      <p:ext uri="{BB962C8B-B14F-4D97-AF65-F5344CB8AC3E}">
        <p14:creationId xmlns:p14="http://schemas.microsoft.com/office/powerpoint/2010/main" val="3365022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82C57D-E7AB-2DEB-67C1-825A818BFF12}"/>
              </a:ext>
            </a:extLst>
          </p:cNvPr>
          <p:cNvSpPr>
            <a:spLocks noGrp="1"/>
          </p:cNvSpPr>
          <p:nvPr>
            <p:ph idx="1"/>
          </p:nvPr>
        </p:nvSpPr>
        <p:spPr>
          <a:xfrm>
            <a:off x="804583" y="929155"/>
            <a:ext cx="10549217" cy="5247808"/>
          </a:xfrm>
        </p:spPr>
        <p:txBody>
          <a:bodyPr vert="horz" lIns="91440" tIns="45720" rIns="91440" bIns="45720" rtlCol="0" anchor="t">
            <a:normAutofit/>
          </a:bodyPr>
          <a:lstStyle/>
          <a:p>
            <a:pPr marL="0" indent="0">
              <a:buNone/>
            </a:pPr>
            <a:r>
              <a:rPr lang="en-US" sz="2400" b="1">
                <a:latin typeface="Times New Roman"/>
                <a:cs typeface="Times New Roman"/>
              </a:rPr>
              <a:t>SOFTWARE REQUIRMENTS</a:t>
            </a:r>
          </a:p>
          <a:p>
            <a:pPr marL="342900" indent="-342900"/>
            <a:endParaRPr lang="en-US" sz="2400" b="1">
              <a:latin typeface="Times New Roman"/>
              <a:cs typeface="Times New Roman"/>
            </a:endParaRPr>
          </a:p>
          <a:p>
            <a:pPr algn="just"/>
            <a:r>
              <a:rPr lang="en-US" b="1">
                <a:latin typeface="Cambria"/>
                <a:ea typeface="Cambria"/>
                <a:cs typeface="Times New Roman"/>
              </a:rPr>
              <a:t>Operating system :   </a:t>
            </a:r>
            <a:r>
              <a:rPr lang="en-US">
                <a:latin typeface="Cambria"/>
                <a:ea typeface="Cambria"/>
                <a:cs typeface="Times New Roman"/>
              </a:rPr>
              <a:t>Windows 11</a:t>
            </a:r>
          </a:p>
          <a:p>
            <a:pPr algn="just"/>
            <a:r>
              <a:rPr lang="en-US" b="1">
                <a:latin typeface="Cambria"/>
                <a:ea typeface="Cambria"/>
                <a:cs typeface="Times New Roman"/>
              </a:rPr>
              <a:t>Coding Language :   </a:t>
            </a:r>
            <a:r>
              <a:rPr lang="en-US">
                <a:latin typeface="Cambria"/>
                <a:ea typeface="Cambria"/>
                <a:cs typeface="Times New Roman"/>
              </a:rPr>
              <a:t>Python 3.7.0</a:t>
            </a:r>
            <a:endParaRPr lang="en-US">
              <a:latin typeface="Cambria"/>
              <a:ea typeface="Cambria"/>
            </a:endParaRPr>
          </a:p>
          <a:p>
            <a:pPr algn="just"/>
            <a:r>
              <a:rPr lang="en-US" b="1">
                <a:latin typeface="Cambria"/>
                <a:ea typeface="Cambria"/>
                <a:cs typeface="Times New Roman"/>
              </a:rPr>
              <a:t>Back-End :   </a:t>
            </a:r>
            <a:r>
              <a:rPr lang="en-US">
                <a:latin typeface="Cambria"/>
                <a:ea typeface="Cambria"/>
                <a:cs typeface="Times New Roman"/>
              </a:rPr>
              <a:t>Django</a:t>
            </a:r>
            <a:endParaRPr lang="en-US">
              <a:latin typeface="Cambria"/>
              <a:ea typeface="Cambria"/>
            </a:endParaRPr>
          </a:p>
          <a:p>
            <a:pPr algn="just"/>
            <a:r>
              <a:rPr lang="en-US" b="1">
                <a:latin typeface="Cambria"/>
                <a:ea typeface="Cambria"/>
                <a:cs typeface="Times New Roman"/>
              </a:rPr>
              <a:t>Designing :</a:t>
            </a:r>
            <a:r>
              <a:rPr lang="en-US">
                <a:latin typeface="Cambria"/>
                <a:ea typeface="Cambria"/>
                <a:cs typeface="Times New Roman"/>
              </a:rPr>
              <a:t>   Html, </a:t>
            </a:r>
            <a:r>
              <a:rPr lang="en-US" err="1">
                <a:latin typeface="Cambria"/>
                <a:ea typeface="Cambria"/>
                <a:cs typeface="Times New Roman"/>
              </a:rPr>
              <a:t>css</a:t>
            </a:r>
            <a:r>
              <a:rPr lang="en-US">
                <a:latin typeface="Cambria"/>
                <a:ea typeface="Cambria"/>
                <a:cs typeface="Times New Roman"/>
              </a:rPr>
              <a:t>, </a:t>
            </a:r>
            <a:r>
              <a:rPr lang="en-US" err="1">
                <a:latin typeface="Cambria"/>
                <a:ea typeface="Cambria"/>
                <a:cs typeface="Times New Roman"/>
              </a:rPr>
              <a:t>Javascript</a:t>
            </a:r>
            <a:r>
              <a:rPr lang="en-US">
                <a:latin typeface="Cambria"/>
                <a:ea typeface="Cambria"/>
                <a:cs typeface="Times New Roman"/>
              </a:rPr>
              <a:t>.</a:t>
            </a:r>
            <a:endParaRPr lang="en-US">
              <a:latin typeface="Cambria"/>
              <a:ea typeface="Cambria"/>
            </a:endParaRPr>
          </a:p>
          <a:p>
            <a:pPr algn="just"/>
            <a:r>
              <a:rPr lang="en-US" b="1">
                <a:latin typeface="Cambria"/>
                <a:ea typeface="Cambria"/>
                <a:cs typeface="Times New Roman"/>
              </a:rPr>
              <a:t>Data Base :   </a:t>
            </a:r>
            <a:r>
              <a:rPr lang="en-US">
                <a:latin typeface="Cambria"/>
                <a:ea typeface="Cambria"/>
                <a:cs typeface="Times New Roman"/>
              </a:rPr>
              <a:t>MySQL (WAMP Server).</a:t>
            </a:r>
            <a:endParaRPr lang="en-US">
              <a:latin typeface="Cambria"/>
              <a:ea typeface="Cambria"/>
            </a:endParaRPr>
          </a:p>
          <a:p>
            <a:pPr marL="342900" indent="-342900"/>
            <a:endParaRPr lang="en-US" b="1">
              <a:latin typeface="Times New Roman"/>
              <a:cs typeface="Times New Roman"/>
            </a:endParaRPr>
          </a:p>
        </p:txBody>
      </p:sp>
    </p:spTree>
    <p:extLst>
      <p:ext uri="{BB962C8B-B14F-4D97-AF65-F5344CB8AC3E}">
        <p14:creationId xmlns:p14="http://schemas.microsoft.com/office/powerpoint/2010/main" val="3488648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CCA64-A651-8809-1BDD-741FF5EAC5BC}"/>
              </a:ext>
            </a:extLst>
          </p:cNvPr>
          <p:cNvSpPr>
            <a:spLocks noGrp="1"/>
          </p:cNvSpPr>
          <p:nvPr>
            <p:ph type="title"/>
          </p:nvPr>
        </p:nvSpPr>
        <p:spPr>
          <a:xfrm>
            <a:off x="838200" y="684341"/>
            <a:ext cx="10515600" cy="553266"/>
          </a:xfrm>
        </p:spPr>
        <p:txBody>
          <a:bodyPr>
            <a:normAutofit fontScale="90000"/>
          </a:bodyPr>
          <a:lstStyle/>
          <a:p>
            <a:pPr>
              <a:lnSpc>
                <a:spcPct val="100000"/>
              </a:lnSpc>
              <a:spcBef>
                <a:spcPts val="0"/>
              </a:spcBef>
            </a:pPr>
            <a:r>
              <a:rPr lang="en-US" sz="2800" b="1">
                <a:solidFill>
                  <a:schemeClr val="tx1">
                    <a:lumMod val="95000"/>
                    <a:lumOff val="5000"/>
                  </a:schemeClr>
                </a:solidFill>
                <a:latin typeface="Times New Roman"/>
                <a:cs typeface="Times New Roman"/>
              </a:rPr>
              <a:t>                                                </a:t>
            </a:r>
            <a:r>
              <a:rPr lang="en-US" sz="3200" b="1">
                <a:solidFill>
                  <a:schemeClr val="tx1">
                    <a:lumMod val="95000"/>
                    <a:lumOff val="5000"/>
                  </a:schemeClr>
                </a:solidFill>
                <a:latin typeface="Times New Roman"/>
                <a:cs typeface="Times New Roman"/>
              </a:rPr>
              <a:t>NOVELTY </a:t>
            </a:r>
          </a:p>
          <a:p>
            <a:endParaRPr lang="en-US" b="1">
              <a:latin typeface="Times New Roman"/>
              <a:cs typeface="Times New Roman"/>
            </a:endParaRPr>
          </a:p>
        </p:txBody>
      </p:sp>
      <p:graphicFrame>
        <p:nvGraphicFramePr>
          <p:cNvPr id="5" name="Content Placeholder 2">
            <a:extLst>
              <a:ext uri="{FF2B5EF4-FFF2-40B4-BE49-F238E27FC236}">
                <a16:creationId xmlns:a16="http://schemas.microsoft.com/office/drawing/2014/main" id="{817C7D63-BE91-B96F-B42E-960465A4354F}"/>
              </a:ext>
            </a:extLst>
          </p:cNvPr>
          <p:cNvGraphicFramePr>
            <a:graphicFrameLocks noGrp="1"/>
          </p:cNvGraphicFramePr>
          <p:nvPr>
            <p:ph idx="1"/>
          </p:nvPr>
        </p:nvGraphicFramePr>
        <p:xfrm>
          <a:off x="838200" y="1506409"/>
          <a:ext cx="10515600" cy="46705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57491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AI-generated content may be incorrect.">
            <a:extLst>
              <a:ext uri="{FF2B5EF4-FFF2-40B4-BE49-F238E27FC236}">
                <a16:creationId xmlns:a16="http://schemas.microsoft.com/office/drawing/2014/main" id="{A371B61B-18F2-5FE0-C8DA-C51D26BB9084}"/>
              </a:ext>
            </a:extLst>
          </p:cNvPr>
          <p:cNvPicPr>
            <a:picLocks noGrp="1" noChangeAspect="1"/>
          </p:cNvPicPr>
          <p:nvPr>
            <p:ph idx="1"/>
          </p:nvPr>
        </p:nvPicPr>
        <p:blipFill>
          <a:blip r:embed="rId2"/>
          <a:stretch>
            <a:fillRect/>
          </a:stretch>
        </p:blipFill>
        <p:spPr>
          <a:xfrm>
            <a:off x="3620" y="-526"/>
            <a:ext cx="12193294" cy="6865936"/>
          </a:xfrm>
        </p:spPr>
      </p:pic>
      <p:sp>
        <p:nvSpPr>
          <p:cNvPr id="6" name="Title 5">
            <a:extLst>
              <a:ext uri="{FF2B5EF4-FFF2-40B4-BE49-F238E27FC236}">
                <a16:creationId xmlns:a16="http://schemas.microsoft.com/office/drawing/2014/main" id="{061FCFA0-F0F5-6753-BBF2-CF06311C81DF}"/>
              </a:ext>
            </a:extLst>
          </p:cNvPr>
          <p:cNvSpPr>
            <a:spLocks noGrp="1"/>
          </p:cNvSpPr>
          <p:nvPr>
            <p:ph type="title"/>
          </p:nvPr>
        </p:nvSpPr>
        <p:spPr/>
        <p:txBody>
          <a:bodyPr/>
          <a:lstStyle/>
          <a:p>
            <a:pPr>
              <a:lnSpc>
                <a:spcPct val="100000"/>
              </a:lnSpc>
              <a:spcBef>
                <a:spcPts val="0"/>
              </a:spcBef>
            </a:pPr>
            <a:r>
              <a:rPr lang="en-US" sz="3200" b="1">
                <a:solidFill>
                  <a:schemeClr val="tx1">
                    <a:lumMod val="95000"/>
                    <a:lumOff val="5000"/>
                  </a:schemeClr>
                </a:solidFill>
                <a:latin typeface="Times New Roman"/>
                <a:cs typeface="Arial"/>
              </a:rPr>
              <a:t>   ARCHITECTURE</a:t>
            </a:r>
            <a:endParaRPr lang="en-US" sz="3200">
              <a:solidFill>
                <a:schemeClr val="tx1">
                  <a:lumMod val="95000"/>
                  <a:lumOff val="5000"/>
                </a:schemeClr>
              </a:solidFill>
              <a:latin typeface="Times New Roman"/>
              <a:cs typeface="Arial"/>
            </a:endParaRPr>
          </a:p>
          <a:p>
            <a:endParaRPr lang="en-US"/>
          </a:p>
        </p:txBody>
      </p:sp>
    </p:spTree>
    <p:extLst>
      <p:ext uri="{BB962C8B-B14F-4D97-AF65-F5344CB8AC3E}">
        <p14:creationId xmlns:p14="http://schemas.microsoft.com/office/powerpoint/2010/main" val="370487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diagram of a software development&#10;&#10;AI-generated content may be incorrect.">
            <a:extLst>
              <a:ext uri="{FF2B5EF4-FFF2-40B4-BE49-F238E27FC236}">
                <a16:creationId xmlns:a16="http://schemas.microsoft.com/office/drawing/2014/main" id="{B08839F6-24ED-E4D5-02EB-2356B5D59F23}"/>
              </a:ext>
            </a:extLst>
          </p:cNvPr>
          <p:cNvPicPr>
            <a:picLocks noGrp="1" noChangeAspect="1"/>
          </p:cNvPicPr>
          <p:nvPr>
            <p:ph idx="1"/>
          </p:nvPr>
        </p:nvPicPr>
        <p:blipFill>
          <a:blip r:embed="rId2"/>
          <a:srcRect l="13503" t="3925" r="14691" b="-3925"/>
          <a:stretch/>
        </p:blipFill>
        <p:spPr>
          <a:xfrm>
            <a:off x="1217512" y="643466"/>
            <a:ext cx="9756976" cy="5571067"/>
          </a:xfrm>
          <a:prstGeom prst="rect">
            <a:avLst/>
          </a:prstGeom>
        </p:spPr>
      </p:pic>
    </p:spTree>
    <p:extLst>
      <p:ext uri="{BB962C8B-B14F-4D97-AF65-F5344CB8AC3E}">
        <p14:creationId xmlns:p14="http://schemas.microsoft.com/office/powerpoint/2010/main" val="26928694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5E856-80BD-54C8-2DFD-EAAED07B8305}"/>
              </a:ext>
            </a:extLst>
          </p:cNvPr>
          <p:cNvSpPr>
            <a:spLocks noGrp="1"/>
          </p:cNvSpPr>
          <p:nvPr>
            <p:ph type="title"/>
          </p:nvPr>
        </p:nvSpPr>
        <p:spPr>
          <a:xfrm>
            <a:off x="1043631" y="809898"/>
            <a:ext cx="9942716" cy="1554480"/>
          </a:xfrm>
        </p:spPr>
        <p:txBody>
          <a:bodyPr anchor="ctr">
            <a:normAutofit/>
          </a:bodyPr>
          <a:lstStyle/>
          <a:p>
            <a:r>
              <a:rPr lang="en-US" sz="4800" b="1" baseline="0">
                <a:latin typeface="Times New Roman"/>
                <a:ea typeface="Arial"/>
                <a:cs typeface="Arial"/>
              </a:rPr>
              <a:t>MODULES</a:t>
            </a:r>
            <a:r>
              <a:rPr lang="en-US" sz="4800">
                <a:latin typeface="Times New Roman"/>
                <a:ea typeface="Arial"/>
                <a:cs typeface="Arial"/>
              </a:rPr>
              <a:t>​</a:t>
            </a:r>
            <a:endParaRPr lang="en-US" sz="4800">
              <a:latin typeface="Times New Roman"/>
              <a:cs typeface="Times New Roman"/>
            </a:endParaRPr>
          </a:p>
        </p:txBody>
      </p:sp>
      <p:sp>
        <p:nvSpPr>
          <p:cNvPr id="3" name="Content Placeholder 2">
            <a:extLst>
              <a:ext uri="{FF2B5EF4-FFF2-40B4-BE49-F238E27FC236}">
                <a16:creationId xmlns:a16="http://schemas.microsoft.com/office/drawing/2014/main" id="{DB5FEF31-EEBF-BD87-811C-5B2543F2159A}"/>
              </a:ext>
            </a:extLst>
          </p:cNvPr>
          <p:cNvSpPr>
            <a:spLocks noGrp="1"/>
          </p:cNvSpPr>
          <p:nvPr>
            <p:ph idx="1"/>
          </p:nvPr>
        </p:nvSpPr>
        <p:spPr>
          <a:xfrm>
            <a:off x="1045028" y="3017522"/>
            <a:ext cx="9941319" cy="3124658"/>
          </a:xfrm>
        </p:spPr>
        <p:txBody>
          <a:bodyPr vert="horz" lIns="91440" tIns="45720" rIns="91440" bIns="45720" rtlCol="0" anchor="ctr">
            <a:normAutofit/>
          </a:bodyPr>
          <a:lstStyle/>
          <a:p>
            <a:pPr algn="just"/>
            <a:endParaRPr lang="en-US" sz="2400" b="1">
              <a:ea typeface="+mn-lt"/>
              <a:cs typeface="+mn-lt"/>
            </a:endParaRPr>
          </a:p>
          <a:p>
            <a:pPr algn="just"/>
            <a:r>
              <a:rPr lang="en-US" sz="2400" b="1">
                <a:ea typeface="+mn-lt"/>
                <a:cs typeface="+mn-lt"/>
              </a:rPr>
              <a:t>Remote User Module</a:t>
            </a:r>
            <a:r>
              <a:rPr lang="en-US" sz="2400">
                <a:ea typeface="+mn-lt"/>
                <a:cs typeface="+mn-lt"/>
              </a:rPr>
              <a:t>: Users register, log in, and interact with the system to predict crime types and view personal profiles </a:t>
            </a:r>
          </a:p>
          <a:p>
            <a:pPr algn="just"/>
            <a:r>
              <a:rPr lang="en-US" sz="2400" b="1">
                <a:ea typeface="+mn-lt"/>
                <a:cs typeface="+mn-lt"/>
              </a:rPr>
              <a:t>Service Provider Module</a:t>
            </a:r>
            <a:r>
              <a:rPr lang="en-US" sz="2400">
                <a:ea typeface="+mn-lt"/>
                <a:cs typeface="+mn-lt"/>
              </a:rPr>
              <a:t>: Manages dataset training/testing, views crime predictions, and analyzes accuracy results through bar charts .</a:t>
            </a:r>
            <a:endParaRPr lang="en-US" sz="2400"/>
          </a:p>
          <a:p>
            <a:pPr algn="just"/>
            <a:r>
              <a:rPr lang="en-US" sz="2400" b="1">
                <a:ea typeface="+mn-lt"/>
                <a:cs typeface="+mn-lt"/>
              </a:rPr>
              <a:t>User Authorization Module</a:t>
            </a:r>
            <a:r>
              <a:rPr lang="en-US" sz="2400">
                <a:ea typeface="+mn-lt"/>
                <a:cs typeface="+mn-lt"/>
              </a:rPr>
              <a:t>: Admin reviews and authorizes registered users by verifying their details before granting access .</a:t>
            </a:r>
            <a:endParaRPr lang="en-US" sz="2400"/>
          </a:p>
          <a:p>
            <a:pPr marL="0" indent="0" algn="just">
              <a:buNone/>
            </a:pPr>
            <a:endParaRPr lang="en-US" sz="2400"/>
          </a:p>
          <a:p>
            <a:pPr algn="just"/>
            <a:endParaRPr lang="en-US" sz="240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1895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 name="Rectangle 106">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E854B7-9FC0-F225-91DD-D95C3E8FDEC1}"/>
              </a:ext>
            </a:extLst>
          </p:cNvPr>
          <p:cNvSpPr>
            <a:spLocks noGrp="1"/>
          </p:cNvSpPr>
          <p:nvPr>
            <p:ph type="title"/>
          </p:nvPr>
        </p:nvSpPr>
        <p:spPr>
          <a:xfrm>
            <a:off x="645064" y="525982"/>
            <a:ext cx="4282983" cy="1200361"/>
          </a:xfrm>
        </p:spPr>
        <p:txBody>
          <a:bodyPr anchor="b">
            <a:normAutofit/>
          </a:bodyPr>
          <a:lstStyle/>
          <a:p>
            <a:pPr>
              <a:spcBef>
                <a:spcPts val="0"/>
              </a:spcBef>
            </a:pPr>
            <a:r>
              <a:rPr lang="en-US" sz="3600" b="1">
                <a:latin typeface="Times New Roman"/>
                <a:cs typeface="Times New Roman"/>
              </a:rPr>
              <a:t>                             UML DIAGRAMS</a:t>
            </a:r>
          </a:p>
          <a:p>
            <a:endParaRPr lang="en-US" sz="3600">
              <a:latin typeface="Times New Roman"/>
              <a:cs typeface="Times New Roman"/>
            </a:endParaRPr>
          </a:p>
        </p:txBody>
      </p:sp>
      <p:sp>
        <p:nvSpPr>
          <p:cNvPr id="109" name="Rectangle 108">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7A44DD3-8F9B-FBFD-EAB3-41019F9A4189}"/>
              </a:ext>
            </a:extLst>
          </p:cNvPr>
          <p:cNvSpPr>
            <a:spLocks noGrp="1"/>
          </p:cNvSpPr>
          <p:nvPr>
            <p:ph idx="1"/>
          </p:nvPr>
        </p:nvSpPr>
        <p:spPr>
          <a:xfrm>
            <a:off x="645066" y="2031101"/>
            <a:ext cx="4282984" cy="3511943"/>
          </a:xfrm>
        </p:spPr>
        <p:txBody>
          <a:bodyPr vert="horz" lIns="91440" tIns="45720" rIns="91440" bIns="45720" rtlCol="0" anchor="ctr">
            <a:normAutofit/>
          </a:bodyPr>
          <a:lstStyle/>
          <a:p>
            <a:pPr marL="0" indent="0">
              <a:buNone/>
            </a:pPr>
            <a:r>
              <a:rPr lang="en-US" sz="1800" b="1">
                <a:latin typeface="Times New Roman"/>
                <a:cs typeface="Times New Roman"/>
              </a:rPr>
              <a:t>USE CASE DIAGRAM</a:t>
            </a:r>
          </a:p>
          <a:p>
            <a:pPr marL="0" indent="0">
              <a:buNone/>
            </a:pPr>
            <a:endParaRPr lang="en-US" sz="1800" b="1">
              <a:latin typeface="Times New Roman"/>
              <a:cs typeface="Times New Roman"/>
            </a:endParaRPr>
          </a:p>
        </p:txBody>
      </p:sp>
      <p:sp>
        <p:nvSpPr>
          <p:cNvPr id="111" name="Rectangle 110">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person&#10;&#10;AI-generated content may be incorrect.">
            <a:extLst>
              <a:ext uri="{FF2B5EF4-FFF2-40B4-BE49-F238E27FC236}">
                <a16:creationId xmlns:a16="http://schemas.microsoft.com/office/drawing/2014/main" id="{34643E91-4ACA-B65F-9DE4-14F064F25AB3}"/>
              </a:ext>
            </a:extLst>
          </p:cNvPr>
          <p:cNvPicPr>
            <a:picLocks noChangeAspect="1"/>
          </p:cNvPicPr>
          <p:nvPr/>
        </p:nvPicPr>
        <p:blipFill>
          <a:blip r:embed="rId2"/>
          <a:srcRect t="1496"/>
          <a:stretch/>
        </p:blipFill>
        <p:spPr>
          <a:xfrm>
            <a:off x="4931826" y="1131732"/>
            <a:ext cx="6956072" cy="5145436"/>
          </a:xfrm>
          <a:prstGeom prst="rect">
            <a:avLst/>
          </a:prstGeom>
        </p:spPr>
      </p:pic>
    </p:spTree>
    <p:extLst>
      <p:ext uri="{BB962C8B-B14F-4D97-AF65-F5344CB8AC3E}">
        <p14:creationId xmlns:p14="http://schemas.microsoft.com/office/powerpoint/2010/main" val="3034351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06F0A-86B0-C23D-66C3-D6AD5C3E7983}"/>
              </a:ext>
            </a:extLst>
          </p:cNvPr>
          <p:cNvSpPr>
            <a:spLocks noGrp="1"/>
          </p:cNvSpPr>
          <p:nvPr>
            <p:ph type="title"/>
          </p:nvPr>
        </p:nvSpPr>
        <p:spPr>
          <a:xfrm>
            <a:off x="262163" y="1010892"/>
            <a:ext cx="4036334" cy="2387600"/>
          </a:xfrm>
        </p:spPr>
        <p:txBody>
          <a:bodyPr vert="horz" lIns="91440" tIns="45720" rIns="91440" bIns="45720" rtlCol="0" anchor="t">
            <a:normAutofit/>
          </a:bodyPr>
          <a:lstStyle/>
          <a:p>
            <a:r>
              <a:rPr lang="en-US" sz="5400" kern="1200">
                <a:solidFill>
                  <a:schemeClr val="tx1"/>
                </a:solidFill>
                <a:latin typeface="+mj-lt"/>
                <a:ea typeface="+mj-ea"/>
                <a:cs typeface="+mj-cs"/>
              </a:rPr>
              <a:t>CLASS DIAGRAM</a:t>
            </a:r>
          </a:p>
        </p:txBody>
      </p:sp>
      <p:grpSp>
        <p:nvGrpSpPr>
          <p:cNvPr id="30" name="Group 2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31" name="Rectangle 3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diagram of a service&#10;&#10;AI-generated content may be incorrect.">
            <a:extLst>
              <a:ext uri="{FF2B5EF4-FFF2-40B4-BE49-F238E27FC236}">
                <a16:creationId xmlns:a16="http://schemas.microsoft.com/office/drawing/2014/main" id="{3D79682C-94FC-4F44-159C-BAF419F25D88}"/>
              </a:ext>
            </a:extLst>
          </p:cNvPr>
          <p:cNvPicPr>
            <a:picLocks noChangeAspect="1"/>
          </p:cNvPicPr>
          <p:nvPr/>
        </p:nvPicPr>
        <p:blipFill>
          <a:blip r:embed="rId2"/>
          <a:stretch>
            <a:fillRect/>
          </a:stretch>
        </p:blipFill>
        <p:spPr>
          <a:xfrm>
            <a:off x="3048542" y="696686"/>
            <a:ext cx="8509622" cy="5714680"/>
          </a:xfrm>
          <a:prstGeom prst="rect">
            <a:avLst/>
          </a:prstGeom>
        </p:spPr>
      </p:pic>
    </p:spTree>
    <p:extLst>
      <p:ext uri="{BB962C8B-B14F-4D97-AF65-F5344CB8AC3E}">
        <p14:creationId xmlns:p14="http://schemas.microsoft.com/office/powerpoint/2010/main" val="4010055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072671-A561-1CA0-84E0-C9108739EC98}"/>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5400" kern="1200">
                <a:solidFill>
                  <a:schemeClr val="tx1"/>
                </a:solidFill>
                <a:latin typeface="+mj-lt"/>
                <a:ea typeface="+mj-ea"/>
                <a:cs typeface="+mj-cs"/>
              </a:rPr>
              <a:t>SEQUENCE DIAGRAM</a:t>
            </a:r>
          </a:p>
        </p:txBody>
      </p:sp>
      <p:grpSp>
        <p:nvGrpSpPr>
          <p:cNvPr id="21" name="Group 2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screenshot of a computer screen&#10;&#10;AI-generated content may be incorrect.">
            <a:extLst>
              <a:ext uri="{FF2B5EF4-FFF2-40B4-BE49-F238E27FC236}">
                <a16:creationId xmlns:a16="http://schemas.microsoft.com/office/drawing/2014/main" id="{CA9D940F-42D7-2DF4-D212-C4352F27464E}"/>
              </a:ext>
            </a:extLst>
          </p:cNvPr>
          <p:cNvPicPr>
            <a:picLocks noGrp="1" noChangeAspect="1"/>
          </p:cNvPicPr>
          <p:nvPr>
            <p:ph idx="1"/>
          </p:nvPr>
        </p:nvPicPr>
        <p:blipFill>
          <a:blip r:embed="rId2"/>
          <a:stretch>
            <a:fillRect/>
          </a:stretch>
        </p:blipFill>
        <p:spPr>
          <a:xfrm>
            <a:off x="5680917" y="443139"/>
            <a:ext cx="6022650" cy="5973311"/>
          </a:xfrm>
        </p:spPr>
      </p:pic>
    </p:spTree>
    <p:extLst>
      <p:ext uri="{BB962C8B-B14F-4D97-AF65-F5344CB8AC3E}">
        <p14:creationId xmlns:p14="http://schemas.microsoft.com/office/powerpoint/2010/main" val="67614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32D86F-0579-C00F-36E2-5F8E82018078}"/>
              </a:ext>
            </a:extLst>
          </p:cNvPr>
          <p:cNvSpPr>
            <a:spLocks noGrp="1"/>
          </p:cNvSpPr>
          <p:nvPr>
            <p:ph type="title"/>
          </p:nvPr>
        </p:nvSpPr>
        <p:spPr>
          <a:xfrm>
            <a:off x="645064" y="525982"/>
            <a:ext cx="4282983" cy="1200361"/>
          </a:xfrm>
        </p:spPr>
        <p:txBody>
          <a:bodyPr vert="horz" lIns="91440" tIns="45720" rIns="91440" bIns="45720" rtlCol="0" anchor="b">
            <a:normAutofit/>
          </a:bodyPr>
          <a:lstStyle/>
          <a:p>
            <a:r>
              <a:rPr lang="en-US" sz="3600"/>
              <a:t>ACTIVITY DIAGRAM</a:t>
            </a:r>
          </a:p>
        </p:txBody>
      </p:sp>
      <p:sp>
        <p:nvSpPr>
          <p:cNvPr id="63" name="Rectangle 62">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A2B3AD31-9757-3B54-15CC-97AAC636D061}"/>
              </a:ext>
            </a:extLst>
          </p:cNvPr>
          <p:cNvSpPr>
            <a:spLocks noGrp="1"/>
          </p:cNvSpPr>
          <p:nvPr>
            <p:ph idx="1"/>
          </p:nvPr>
        </p:nvSpPr>
        <p:spPr>
          <a:xfrm>
            <a:off x="645066" y="2031101"/>
            <a:ext cx="4282984" cy="3511943"/>
          </a:xfrm>
        </p:spPr>
        <p:txBody>
          <a:bodyPr vert="horz" lIns="91440" tIns="45720" rIns="91440" bIns="45720" rtlCol="0" anchor="ctr">
            <a:normAutofit/>
          </a:bodyPr>
          <a:lstStyle/>
          <a:p>
            <a:pPr marL="0" indent="0">
              <a:buNone/>
            </a:pPr>
            <a:r>
              <a:rPr lang="en-US" sz="2400" b="1">
                <a:latin typeface="Times New Roman"/>
                <a:cs typeface="Times New Roman"/>
              </a:rPr>
              <a:t>Remote User</a:t>
            </a:r>
            <a:endParaRPr lang="en-US" sz="2400"/>
          </a:p>
          <a:p>
            <a:endParaRPr lang="en-US" sz="1800"/>
          </a:p>
        </p:txBody>
      </p:sp>
      <p:sp>
        <p:nvSpPr>
          <p:cNvPr id="65" name="Rectangle 64">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diagram of a system&#10;&#10;AI-generated content may be incorrect.">
            <a:extLst>
              <a:ext uri="{FF2B5EF4-FFF2-40B4-BE49-F238E27FC236}">
                <a16:creationId xmlns:a16="http://schemas.microsoft.com/office/drawing/2014/main" id="{B2AEB7F4-2AF3-FC74-D537-05BA78986560}"/>
              </a:ext>
            </a:extLst>
          </p:cNvPr>
          <p:cNvPicPr>
            <a:picLocks noChangeAspect="1"/>
          </p:cNvPicPr>
          <p:nvPr/>
        </p:nvPicPr>
        <p:blipFill>
          <a:blip r:embed="rId2"/>
          <a:srcRect t="3215" r="5" b="5"/>
          <a:stretch/>
        </p:blipFill>
        <p:spPr>
          <a:xfrm>
            <a:off x="5693823" y="597370"/>
            <a:ext cx="6183190" cy="5528361"/>
          </a:xfrm>
          <a:prstGeom prst="rect">
            <a:avLst/>
          </a:prstGeom>
        </p:spPr>
      </p:pic>
    </p:spTree>
    <p:extLst>
      <p:ext uri="{BB962C8B-B14F-4D97-AF65-F5344CB8AC3E}">
        <p14:creationId xmlns:p14="http://schemas.microsoft.com/office/powerpoint/2010/main" val="3399530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1B72683-B703-7991-837B-C8823AA9F132}"/>
              </a:ext>
            </a:extLst>
          </p:cNvPr>
          <p:cNvSpPr>
            <a:spLocks noGrp="1"/>
          </p:cNvSpPr>
          <p:nvPr>
            <p:ph idx="1"/>
          </p:nvPr>
        </p:nvSpPr>
        <p:spPr>
          <a:xfrm>
            <a:off x="645066" y="2031101"/>
            <a:ext cx="4282984" cy="3511943"/>
          </a:xfrm>
        </p:spPr>
        <p:txBody>
          <a:bodyPr vert="horz" lIns="91440" tIns="45720" rIns="91440" bIns="45720" rtlCol="0" anchor="ctr">
            <a:normAutofit/>
          </a:bodyPr>
          <a:lstStyle/>
          <a:p>
            <a:pPr marL="0" indent="0">
              <a:buNone/>
            </a:pPr>
            <a:r>
              <a:rPr lang="en-US" sz="2400" b="1">
                <a:latin typeface="Times New Roman"/>
                <a:ea typeface="Calibri"/>
                <a:cs typeface="Calibri"/>
              </a:rPr>
              <a:t>Service Provider</a:t>
            </a:r>
            <a:endParaRPr lang="en-US" sz="2400" b="1">
              <a:latin typeface="Times New Roman"/>
            </a:endParaRPr>
          </a:p>
          <a:p>
            <a:endParaRPr lang="en-US" sz="1800"/>
          </a:p>
        </p:txBody>
      </p:sp>
      <p:sp>
        <p:nvSpPr>
          <p:cNvPr id="13" name="Rectangle 12">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software system&#10;&#10;AI-generated content may be incorrect.">
            <a:extLst>
              <a:ext uri="{FF2B5EF4-FFF2-40B4-BE49-F238E27FC236}">
                <a16:creationId xmlns:a16="http://schemas.microsoft.com/office/drawing/2014/main" id="{CC505330-0AE2-89FF-EA14-7FB5A84D7EF4}"/>
              </a:ext>
            </a:extLst>
          </p:cNvPr>
          <p:cNvPicPr>
            <a:picLocks noChangeAspect="1"/>
          </p:cNvPicPr>
          <p:nvPr/>
        </p:nvPicPr>
        <p:blipFill>
          <a:blip r:embed="rId2"/>
          <a:stretch>
            <a:fillRect/>
          </a:stretch>
        </p:blipFill>
        <p:spPr>
          <a:xfrm>
            <a:off x="5689841" y="362171"/>
            <a:ext cx="5997272" cy="5911086"/>
          </a:xfrm>
          <a:prstGeom prst="rect">
            <a:avLst/>
          </a:prstGeom>
        </p:spPr>
      </p:pic>
    </p:spTree>
    <p:extLst>
      <p:ext uri="{BB962C8B-B14F-4D97-AF65-F5344CB8AC3E}">
        <p14:creationId xmlns:p14="http://schemas.microsoft.com/office/powerpoint/2010/main" val="2680486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F031-784D-6E77-DFFB-1EBF31E79737}"/>
              </a:ext>
            </a:extLst>
          </p:cNvPr>
          <p:cNvSpPr>
            <a:spLocks noGrp="1"/>
          </p:cNvSpPr>
          <p:nvPr>
            <p:ph type="title"/>
          </p:nvPr>
        </p:nvSpPr>
        <p:spPr>
          <a:xfrm>
            <a:off x="838200" y="807908"/>
            <a:ext cx="10515600" cy="501781"/>
          </a:xfrm>
        </p:spPr>
        <p:txBody>
          <a:bodyPr vert="horz" lIns="91440" tIns="45720" rIns="91440" bIns="45720" rtlCol="0" anchor="ctr">
            <a:noAutofit/>
          </a:bodyPr>
          <a:lstStyle/>
          <a:p>
            <a:pPr algn="ctr"/>
            <a:r>
              <a:rPr lang="en-US" sz="4000" b="1">
                <a:latin typeface="Times New Roman"/>
                <a:cs typeface="Times New Roman"/>
              </a:rPr>
              <a:t>TABLE OF CONTENTS</a:t>
            </a:r>
          </a:p>
          <a:p>
            <a:endParaRPr lang="en-US" b="1"/>
          </a:p>
        </p:txBody>
      </p:sp>
      <p:sp>
        <p:nvSpPr>
          <p:cNvPr id="3" name="Content Placeholder 2">
            <a:extLst>
              <a:ext uri="{FF2B5EF4-FFF2-40B4-BE49-F238E27FC236}">
                <a16:creationId xmlns:a16="http://schemas.microsoft.com/office/drawing/2014/main" id="{4B17058E-1B2F-19A5-AF65-3818AE28D958}"/>
              </a:ext>
            </a:extLst>
          </p:cNvPr>
          <p:cNvSpPr>
            <a:spLocks noGrp="1"/>
          </p:cNvSpPr>
          <p:nvPr>
            <p:ph idx="1"/>
          </p:nvPr>
        </p:nvSpPr>
        <p:spPr>
          <a:xfrm>
            <a:off x="838200" y="1434328"/>
            <a:ext cx="10515600" cy="4413122"/>
          </a:xfrm>
        </p:spPr>
        <p:txBody>
          <a:bodyPr vert="horz" lIns="91440" tIns="45720" rIns="91440" bIns="45720" rtlCol="0" anchor="t">
            <a:normAutofit/>
          </a:bodyPr>
          <a:lstStyle/>
          <a:p>
            <a:pPr marL="571500" indent="-571500">
              <a:lnSpc>
                <a:spcPct val="100000"/>
              </a:lnSpc>
              <a:spcBef>
                <a:spcPts val="0"/>
              </a:spcBef>
              <a:buFont typeface="Arial,Sans-Serif" panose="020B0604020202020204" pitchFamily="34" charset="0"/>
            </a:pPr>
            <a:r>
              <a:rPr lang="en-IN" b="1">
                <a:solidFill>
                  <a:schemeClr val="tx1">
                    <a:lumMod val="95000"/>
                    <a:lumOff val="5000"/>
                  </a:schemeClr>
                </a:solidFill>
                <a:latin typeface="Aptos Light"/>
              </a:rPr>
              <a:t>INTRODUCTION </a:t>
            </a:r>
            <a:endParaRPr lang="en-US">
              <a:solidFill>
                <a:schemeClr val="tx1">
                  <a:lumMod val="95000"/>
                  <a:lumOff val="5000"/>
                </a:schemeClr>
              </a:solidFill>
              <a:latin typeface="Aptos Light"/>
            </a:endParaRPr>
          </a:p>
          <a:p>
            <a:pPr marL="571500" indent="-571500">
              <a:lnSpc>
                <a:spcPct val="100000"/>
              </a:lnSpc>
              <a:spcBef>
                <a:spcPts val="0"/>
              </a:spcBef>
              <a:buFont typeface="Arial,Sans-Serif" panose="020B0604020202020204" pitchFamily="34" charset="0"/>
            </a:pPr>
            <a:r>
              <a:rPr lang="en-IN" b="1">
                <a:solidFill>
                  <a:schemeClr val="tx1">
                    <a:lumMod val="95000"/>
                    <a:lumOff val="5000"/>
                  </a:schemeClr>
                </a:solidFill>
                <a:latin typeface="Aptos Light"/>
              </a:rPr>
              <a:t>ABSTRACT</a:t>
            </a:r>
          </a:p>
          <a:p>
            <a:pPr marL="571500" indent="-571500">
              <a:lnSpc>
                <a:spcPct val="100000"/>
              </a:lnSpc>
              <a:spcBef>
                <a:spcPts val="0"/>
              </a:spcBef>
              <a:buFont typeface="Arial,Sans-Serif" panose="020B0604020202020204" pitchFamily="34" charset="0"/>
            </a:pPr>
            <a:r>
              <a:rPr lang="en-US" b="1">
                <a:solidFill>
                  <a:schemeClr val="tx1">
                    <a:lumMod val="95000"/>
                    <a:lumOff val="5000"/>
                  </a:schemeClr>
                </a:solidFill>
                <a:latin typeface="Aptos Light"/>
              </a:rPr>
              <a:t>EXISTING SYSTEM </a:t>
            </a:r>
            <a:endParaRPr lang="en-US">
              <a:solidFill>
                <a:schemeClr val="tx1">
                  <a:lumMod val="95000"/>
                  <a:lumOff val="5000"/>
                </a:schemeClr>
              </a:solidFill>
              <a:latin typeface="Aptos Light"/>
            </a:endParaRPr>
          </a:p>
          <a:p>
            <a:pPr marL="571500" indent="-571500">
              <a:lnSpc>
                <a:spcPct val="100000"/>
              </a:lnSpc>
              <a:spcBef>
                <a:spcPts val="0"/>
              </a:spcBef>
              <a:buFont typeface="Arial,Sans-Serif" panose="020B0604020202020204" pitchFamily="34" charset="0"/>
            </a:pPr>
            <a:r>
              <a:rPr lang="en-US" b="1">
                <a:solidFill>
                  <a:schemeClr val="tx1">
                    <a:lumMod val="95000"/>
                    <a:lumOff val="5000"/>
                  </a:schemeClr>
                </a:solidFill>
                <a:latin typeface="Aptos Light"/>
              </a:rPr>
              <a:t>DISADVANTAGES </a:t>
            </a:r>
            <a:endParaRPr lang="en-US">
              <a:solidFill>
                <a:schemeClr val="tx1">
                  <a:lumMod val="95000"/>
                  <a:lumOff val="5000"/>
                </a:schemeClr>
              </a:solidFill>
              <a:latin typeface="Aptos Light"/>
            </a:endParaRPr>
          </a:p>
          <a:p>
            <a:pPr marL="571500" indent="-571500">
              <a:lnSpc>
                <a:spcPct val="100000"/>
              </a:lnSpc>
              <a:spcBef>
                <a:spcPts val="0"/>
              </a:spcBef>
              <a:buFont typeface="Arial,Sans-Serif" panose="020B0604020202020204" pitchFamily="34" charset="0"/>
            </a:pPr>
            <a:r>
              <a:rPr lang="en-US" b="1">
                <a:solidFill>
                  <a:schemeClr val="tx1">
                    <a:lumMod val="95000"/>
                    <a:lumOff val="5000"/>
                  </a:schemeClr>
                </a:solidFill>
                <a:latin typeface="Aptos Light"/>
              </a:rPr>
              <a:t>PROPOSED SYSTEM </a:t>
            </a:r>
            <a:endParaRPr lang="en-US">
              <a:solidFill>
                <a:schemeClr val="tx1">
                  <a:lumMod val="95000"/>
                  <a:lumOff val="5000"/>
                </a:schemeClr>
              </a:solidFill>
              <a:latin typeface="Aptos Light"/>
            </a:endParaRPr>
          </a:p>
          <a:p>
            <a:pPr marL="571500" indent="-571500">
              <a:lnSpc>
                <a:spcPct val="100000"/>
              </a:lnSpc>
              <a:spcBef>
                <a:spcPts val="0"/>
              </a:spcBef>
              <a:buFont typeface="Arial,Sans-Serif" panose="020B0604020202020204" pitchFamily="34" charset="0"/>
            </a:pPr>
            <a:r>
              <a:rPr lang="en-US" b="1">
                <a:solidFill>
                  <a:schemeClr val="tx1">
                    <a:lumMod val="95000"/>
                    <a:lumOff val="5000"/>
                  </a:schemeClr>
                </a:solidFill>
                <a:latin typeface="Aptos Light"/>
              </a:rPr>
              <a:t>ADVANTAGES</a:t>
            </a:r>
          </a:p>
          <a:p>
            <a:pPr marL="571500" indent="-571500">
              <a:lnSpc>
                <a:spcPct val="100000"/>
              </a:lnSpc>
              <a:spcBef>
                <a:spcPts val="0"/>
              </a:spcBef>
              <a:buFont typeface="Arial,Sans-Serif" panose="020B0604020202020204" pitchFamily="34" charset="0"/>
            </a:pPr>
            <a:r>
              <a:rPr lang="en-US" b="1">
                <a:solidFill>
                  <a:schemeClr val="tx1">
                    <a:lumMod val="95000"/>
                    <a:lumOff val="5000"/>
                  </a:schemeClr>
                </a:solidFill>
                <a:latin typeface="Aptos Light"/>
              </a:rPr>
              <a:t>SYSTEM REQUIREMENTS</a:t>
            </a:r>
            <a:endParaRPr lang="en-US">
              <a:solidFill>
                <a:schemeClr val="tx1">
                  <a:lumMod val="95000"/>
                  <a:lumOff val="5000"/>
                </a:schemeClr>
              </a:solidFill>
              <a:latin typeface="Aptos Light"/>
            </a:endParaRPr>
          </a:p>
          <a:p>
            <a:pPr marL="571500" indent="-571500">
              <a:lnSpc>
                <a:spcPct val="100000"/>
              </a:lnSpc>
              <a:spcBef>
                <a:spcPts val="0"/>
              </a:spcBef>
              <a:buFont typeface="Arial,Sans-Serif" panose="020B0604020202020204" pitchFamily="34" charset="0"/>
            </a:pPr>
            <a:r>
              <a:rPr lang="en-US" b="1">
                <a:solidFill>
                  <a:schemeClr val="tx1">
                    <a:lumMod val="95000"/>
                    <a:lumOff val="5000"/>
                  </a:schemeClr>
                </a:solidFill>
                <a:latin typeface="Aptos Light"/>
              </a:rPr>
              <a:t>NOVELTY </a:t>
            </a:r>
          </a:p>
          <a:p>
            <a:pPr marL="571500" indent="-571500">
              <a:lnSpc>
                <a:spcPct val="100000"/>
              </a:lnSpc>
              <a:spcBef>
                <a:spcPts val="0"/>
              </a:spcBef>
              <a:buFont typeface="Arial,Sans-Serif" panose="020B0604020202020204" pitchFamily="34" charset="0"/>
            </a:pPr>
            <a:r>
              <a:rPr lang="en-US" b="1">
                <a:solidFill>
                  <a:schemeClr val="tx1">
                    <a:lumMod val="95000"/>
                    <a:lumOff val="5000"/>
                  </a:schemeClr>
                </a:solidFill>
                <a:latin typeface="Aptos Light"/>
              </a:rPr>
              <a:t>ARCHITECTURE</a:t>
            </a:r>
          </a:p>
          <a:p>
            <a:pPr marL="571500" indent="-571500">
              <a:lnSpc>
                <a:spcPct val="100000"/>
              </a:lnSpc>
              <a:spcBef>
                <a:spcPts val="0"/>
              </a:spcBef>
              <a:buFont typeface="Arial,Sans-Serif" panose="020B0604020202020204" pitchFamily="34" charset="0"/>
            </a:pPr>
            <a:endParaRPr lang="en-US"/>
          </a:p>
        </p:txBody>
      </p:sp>
      <p:sp>
        <p:nvSpPr>
          <p:cNvPr id="5" name="TextBox 4">
            <a:extLst>
              <a:ext uri="{FF2B5EF4-FFF2-40B4-BE49-F238E27FC236}">
                <a16:creationId xmlns:a16="http://schemas.microsoft.com/office/drawing/2014/main" id="{3B29F779-74FA-EBEB-1157-AFD70E2131D2}"/>
              </a:ext>
            </a:extLst>
          </p:cNvPr>
          <p:cNvSpPr txBox="1"/>
          <p:nvPr/>
        </p:nvSpPr>
        <p:spPr>
          <a:xfrm>
            <a:off x="7319964" y="1446406"/>
            <a:ext cx="3597874"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indent="-571500">
              <a:buFont typeface="Arial"/>
              <a:buChar char="•"/>
            </a:pPr>
            <a:r>
              <a:rPr lang="en-US" sz="2800" b="1">
                <a:solidFill>
                  <a:schemeClr val="tx1">
                    <a:lumMod val="95000"/>
                    <a:lumOff val="5000"/>
                  </a:schemeClr>
                </a:solidFill>
                <a:latin typeface="Aptos Light"/>
              </a:rPr>
              <a:t>MODULES</a:t>
            </a:r>
            <a:endParaRPr lang="en-US" sz="2800">
              <a:solidFill>
                <a:schemeClr val="tx1">
                  <a:lumMod val="95000"/>
                  <a:lumOff val="5000"/>
                </a:schemeClr>
              </a:solidFill>
              <a:latin typeface="Aptos Light"/>
            </a:endParaRPr>
          </a:p>
          <a:p>
            <a:pPr marL="571500" indent="-571500">
              <a:buFont typeface="Arial"/>
              <a:buChar char="•"/>
            </a:pPr>
            <a:r>
              <a:rPr lang="en-US" sz="2800" b="1">
                <a:solidFill>
                  <a:schemeClr val="tx1">
                    <a:lumMod val="95000"/>
                    <a:lumOff val="5000"/>
                  </a:schemeClr>
                </a:solidFill>
                <a:latin typeface="Aptos Light"/>
              </a:rPr>
              <a:t>UML DIAGRAMS</a:t>
            </a:r>
            <a:endParaRPr lang="en-US" sz="2800">
              <a:solidFill>
                <a:schemeClr val="tx1">
                  <a:lumMod val="95000"/>
                  <a:lumOff val="5000"/>
                </a:schemeClr>
              </a:solidFill>
              <a:latin typeface="Aptos Light"/>
            </a:endParaRPr>
          </a:p>
          <a:p>
            <a:pPr marL="571500" indent="-571500">
              <a:buFont typeface="Arial"/>
              <a:buChar char="•"/>
            </a:pPr>
            <a:r>
              <a:rPr lang="en-US" sz="2800" b="1">
                <a:solidFill>
                  <a:schemeClr val="tx1">
                    <a:lumMod val="95000"/>
                    <a:lumOff val="5000"/>
                  </a:schemeClr>
                </a:solidFill>
                <a:latin typeface="Aptos Light"/>
              </a:rPr>
              <a:t>ALGORITHMS</a:t>
            </a:r>
          </a:p>
          <a:p>
            <a:pPr marL="571500" indent="-571500">
              <a:buFont typeface="Arial"/>
              <a:buChar char="•"/>
            </a:pPr>
            <a:r>
              <a:rPr lang="en-US" sz="2800" b="1">
                <a:solidFill>
                  <a:schemeClr val="tx1">
                    <a:lumMod val="95000"/>
                    <a:lumOff val="5000"/>
                  </a:schemeClr>
                </a:solidFill>
                <a:latin typeface="Aptos Light"/>
              </a:rPr>
              <a:t>SAMPLE CODE</a:t>
            </a:r>
            <a:endParaRPr lang="en-US" sz="2800">
              <a:solidFill>
                <a:schemeClr val="tx1">
                  <a:lumMod val="95000"/>
                  <a:lumOff val="5000"/>
                </a:schemeClr>
              </a:solidFill>
              <a:latin typeface="Aptos Light"/>
            </a:endParaRPr>
          </a:p>
          <a:p>
            <a:pPr marL="571500" indent="-571500">
              <a:buFont typeface="Arial"/>
              <a:buChar char="•"/>
            </a:pPr>
            <a:r>
              <a:rPr lang="en-US" sz="2800" b="1">
                <a:solidFill>
                  <a:schemeClr val="tx1">
                    <a:lumMod val="95000"/>
                    <a:lumOff val="5000"/>
                  </a:schemeClr>
                </a:solidFill>
                <a:latin typeface="Aptos Light"/>
              </a:rPr>
              <a:t>RESULT</a:t>
            </a:r>
            <a:endParaRPr lang="en-US" sz="2800">
              <a:solidFill>
                <a:schemeClr val="tx1">
                  <a:lumMod val="95000"/>
                  <a:lumOff val="5000"/>
                </a:schemeClr>
              </a:solidFill>
              <a:latin typeface="Aptos Light"/>
            </a:endParaRPr>
          </a:p>
          <a:p>
            <a:pPr marL="571500" indent="-571500">
              <a:buFont typeface="Arial"/>
              <a:buChar char="•"/>
            </a:pPr>
            <a:r>
              <a:rPr lang="en-US" sz="2800" b="1">
                <a:solidFill>
                  <a:schemeClr val="tx1">
                    <a:lumMod val="95000"/>
                    <a:lumOff val="5000"/>
                  </a:schemeClr>
                </a:solidFill>
                <a:latin typeface="Aptos Light"/>
              </a:rPr>
              <a:t>CONCLUSION</a:t>
            </a:r>
            <a:endParaRPr lang="en-US" sz="2800">
              <a:solidFill>
                <a:schemeClr val="tx1">
                  <a:lumMod val="95000"/>
                  <a:lumOff val="5000"/>
                </a:schemeClr>
              </a:solidFill>
              <a:latin typeface="Aptos Light"/>
            </a:endParaRPr>
          </a:p>
          <a:p>
            <a:pPr marL="571500" indent="-571500">
              <a:buFont typeface="Arial"/>
              <a:buChar char="•"/>
            </a:pPr>
            <a:r>
              <a:rPr lang="en-US" sz="2800" b="1">
                <a:solidFill>
                  <a:schemeClr val="tx1">
                    <a:lumMod val="95000"/>
                    <a:lumOff val="5000"/>
                  </a:schemeClr>
                </a:solidFill>
                <a:latin typeface="Aptos Light"/>
              </a:rPr>
              <a:t>FUTURE SCOPE</a:t>
            </a:r>
            <a:endParaRPr lang="en-US" sz="2800">
              <a:solidFill>
                <a:schemeClr val="tx1">
                  <a:lumMod val="95000"/>
                  <a:lumOff val="5000"/>
                </a:schemeClr>
              </a:solidFill>
              <a:latin typeface="Aptos Light"/>
            </a:endParaRPr>
          </a:p>
          <a:p>
            <a:pPr marL="571500" indent="-571500">
              <a:buFont typeface="Arial"/>
              <a:buChar char="•"/>
            </a:pPr>
            <a:r>
              <a:rPr lang="en-US" sz="2800" b="1">
                <a:solidFill>
                  <a:schemeClr val="tx1">
                    <a:lumMod val="95000"/>
                    <a:lumOff val="5000"/>
                  </a:schemeClr>
                </a:solidFill>
                <a:latin typeface="Aptos Light"/>
              </a:rPr>
              <a:t>REFERENCES</a:t>
            </a:r>
            <a:endParaRPr lang="en-US" sz="2800">
              <a:solidFill>
                <a:schemeClr val="tx1">
                  <a:lumMod val="95000"/>
                  <a:lumOff val="5000"/>
                </a:schemeClr>
              </a:solidFill>
              <a:latin typeface="Aptos Light"/>
            </a:endParaRPr>
          </a:p>
          <a:p>
            <a:pPr marL="571500" indent="-571500">
              <a:buFont typeface="Arial"/>
              <a:buChar char="•"/>
            </a:pPr>
            <a:r>
              <a:rPr lang="en-US" sz="2800" b="1">
                <a:solidFill>
                  <a:schemeClr val="tx1">
                    <a:lumMod val="95000"/>
                    <a:lumOff val="5000"/>
                  </a:schemeClr>
                </a:solidFill>
                <a:latin typeface="Aptos Light"/>
              </a:rPr>
              <a:t>GITHUB LINK</a:t>
            </a:r>
            <a:endParaRPr lang="en-US" sz="2800">
              <a:solidFill>
                <a:schemeClr val="tx1">
                  <a:lumMod val="95000"/>
                  <a:lumOff val="5000"/>
                </a:schemeClr>
              </a:solidFill>
              <a:latin typeface="Aptos Light"/>
            </a:endParaRPr>
          </a:p>
          <a:p>
            <a:pPr algn="l"/>
            <a:endParaRPr lang="en-US" sz="2800"/>
          </a:p>
        </p:txBody>
      </p:sp>
    </p:spTree>
    <p:extLst>
      <p:ext uri="{BB962C8B-B14F-4D97-AF65-F5344CB8AC3E}">
        <p14:creationId xmlns:p14="http://schemas.microsoft.com/office/powerpoint/2010/main" val="15665207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8A1B0A-BA05-63F2-97ED-977EEC0B97D9}"/>
              </a:ext>
            </a:extLst>
          </p:cNvPr>
          <p:cNvSpPr>
            <a:spLocks noGrp="1"/>
          </p:cNvSpPr>
          <p:nvPr>
            <p:ph type="title"/>
          </p:nvPr>
        </p:nvSpPr>
        <p:spPr>
          <a:xfrm>
            <a:off x="808638" y="386930"/>
            <a:ext cx="9236700" cy="1188950"/>
          </a:xfrm>
        </p:spPr>
        <p:txBody>
          <a:bodyPr anchor="b">
            <a:normAutofit/>
          </a:bodyPr>
          <a:lstStyle/>
          <a:p>
            <a:r>
              <a:rPr lang="en-US" sz="5400" b="1">
                <a:latin typeface="Times New Roman"/>
                <a:cs typeface="Times New Roman"/>
              </a:rPr>
              <a:t>                       ALGORITHMS</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08CF006-F6DC-1AA4-4809-144AEA62223E}"/>
              </a:ext>
            </a:extLst>
          </p:cNvPr>
          <p:cNvSpPr>
            <a:spLocks noGrp="1"/>
          </p:cNvSpPr>
          <p:nvPr>
            <p:ph idx="1"/>
          </p:nvPr>
        </p:nvSpPr>
        <p:spPr>
          <a:xfrm>
            <a:off x="793660" y="2599509"/>
            <a:ext cx="10143668" cy="3435531"/>
          </a:xfrm>
        </p:spPr>
        <p:txBody>
          <a:bodyPr vert="horz" lIns="91440" tIns="45720" rIns="91440" bIns="45720" rtlCol="0" anchor="ctr">
            <a:normAutofit/>
          </a:bodyPr>
          <a:lstStyle/>
          <a:p>
            <a:r>
              <a:rPr lang="en-US" sz="1700" b="1">
                <a:ea typeface="+mn-lt"/>
                <a:cs typeface="+mn-lt"/>
              </a:rPr>
              <a:t>Decision Tree Classifier</a:t>
            </a:r>
            <a:r>
              <a:rPr lang="en-US" sz="1700">
                <a:ea typeface="+mn-lt"/>
                <a:cs typeface="+mn-lt"/>
              </a:rPr>
              <a:t>: Extracts decision-making rules from data for crime prediction .</a:t>
            </a:r>
            <a:endParaRPr lang="en-US" sz="1700"/>
          </a:p>
          <a:p>
            <a:r>
              <a:rPr lang="en-US" sz="1700" b="1">
                <a:ea typeface="+mn-lt"/>
                <a:cs typeface="+mn-lt"/>
              </a:rPr>
              <a:t>Gradient Boosting</a:t>
            </a:r>
            <a:r>
              <a:rPr lang="en-US" sz="1700">
                <a:ea typeface="+mn-lt"/>
                <a:cs typeface="+mn-lt"/>
              </a:rPr>
              <a:t>: Enhances accuracy by combining multiple weak models, often outperforming random forests .</a:t>
            </a:r>
            <a:endParaRPr lang="en-US" sz="1700"/>
          </a:p>
          <a:p>
            <a:r>
              <a:rPr lang="en-US" sz="1700" b="1">
                <a:ea typeface="+mn-lt"/>
                <a:cs typeface="+mn-lt"/>
              </a:rPr>
              <a:t>K-Nearest Neighbors (KNN)</a:t>
            </a:r>
            <a:r>
              <a:rPr lang="en-US" sz="1700">
                <a:ea typeface="+mn-lt"/>
                <a:cs typeface="+mn-lt"/>
              </a:rPr>
              <a:t>: Classifies crimes based on similarity to known cases, useful for pattern recognition .</a:t>
            </a:r>
            <a:endParaRPr lang="en-US" sz="1700"/>
          </a:p>
          <a:p>
            <a:r>
              <a:rPr lang="en-US" sz="1700" b="1">
                <a:ea typeface="+mn-lt"/>
                <a:cs typeface="+mn-lt"/>
              </a:rPr>
              <a:t>Logistic Regression</a:t>
            </a:r>
            <a:r>
              <a:rPr lang="en-US" sz="1700">
                <a:ea typeface="+mn-lt"/>
                <a:cs typeface="+mn-lt"/>
              </a:rPr>
              <a:t>: Used for binary and multi-class classification, predicting the likelihood of crime types .</a:t>
            </a:r>
            <a:endParaRPr lang="en-US" sz="1700"/>
          </a:p>
          <a:p>
            <a:r>
              <a:rPr lang="en-US" sz="1700" b="1">
                <a:ea typeface="+mn-lt"/>
                <a:cs typeface="+mn-lt"/>
              </a:rPr>
              <a:t>Naïve Bayes</a:t>
            </a:r>
            <a:r>
              <a:rPr lang="en-US" sz="1700">
                <a:ea typeface="+mn-lt"/>
                <a:cs typeface="+mn-lt"/>
              </a:rPr>
              <a:t>: A fast, probabilistic model used for crime classification based on prior knowledge .</a:t>
            </a:r>
            <a:endParaRPr lang="en-US" sz="1700"/>
          </a:p>
          <a:p>
            <a:r>
              <a:rPr lang="en-US" sz="1700" b="1">
                <a:ea typeface="+mn-lt"/>
                <a:cs typeface="+mn-lt"/>
              </a:rPr>
              <a:t>Random Forest</a:t>
            </a:r>
            <a:r>
              <a:rPr lang="en-US" sz="1700">
                <a:ea typeface="+mn-lt"/>
                <a:cs typeface="+mn-lt"/>
              </a:rPr>
              <a:t>: Constructs multiple decision trees to improve accuracy and reduce overfitting .</a:t>
            </a:r>
            <a:endParaRPr lang="en-US" sz="1700"/>
          </a:p>
          <a:p>
            <a:r>
              <a:rPr lang="en-US" sz="1700" b="1">
                <a:ea typeface="+mn-lt"/>
                <a:cs typeface="+mn-lt"/>
              </a:rPr>
              <a:t>Support Vector Machine (SVM)</a:t>
            </a:r>
            <a:r>
              <a:rPr lang="en-US" sz="1700">
                <a:ea typeface="+mn-lt"/>
                <a:cs typeface="+mn-lt"/>
              </a:rPr>
              <a:t>: Separates crime data into categories using optimized decision boundaries .</a:t>
            </a:r>
            <a:endParaRPr lang="en-US" sz="1700"/>
          </a:p>
          <a:p>
            <a:endParaRPr lang="en-US" sz="1700"/>
          </a:p>
        </p:txBody>
      </p:sp>
    </p:spTree>
    <p:extLst>
      <p:ext uri="{BB962C8B-B14F-4D97-AF65-F5344CB8AC3E}">
        <p14:creationId xmlns:p14="http://schemas.microsoft.com/office/powerpoint/2010/main" val="12648759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4" name="Rectangle 33">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BE64F7-4234-D3C1-C7B0-59C9801E8012}"/>
              </a:ext>
            </a:extLst>
          </p:cNvPr>
          <p:cNvSpPr>
            <a:spLocks noGrp="1"/>
          </p:cNvSpPr>
          <p:nvPr>
            <p:ph type="title"/>
          </p:nvPr>
        </p:nvSpPr>
        <p:spPr>
          <a:xfrm>
            <a:off x="699714" y="353160"/>
            <a:ext cx="9006597" cy="898581"/>
          </a:xfrm>
        </p:spPr>
        <p:txBody>
          <a:bodyPr vert="horz" lIns="91440" tIns="45720" rIns="91440" bIns="45720" rtlCol="0" anchor="ctr">
            <a:normAutofit fontScale="90000"/>
          </a:bodyPr>
          <a:lstStyle/>
          <a:p>
            <a:r>
              <a:rPr lang="en-US" sz="4000" b="1">
                <a:solidFill>
                  <a:srgbClr val="FFFFFF"/>
                </a:solidFill>
              </a:rPr>
              <a:t>                      SAMPLE CODE –REMOTE USER </a:t>
            </a:r>
          </a:p>
        </p:txBody>
      </p:sp>
      <p:pic>
        <p:nvPicPr>
          <p:cNvPr id="3" name="Content Placeholder 2" descr="A screenshot of a computer program&#10;&#10;AI-generated content may be incorrect.">
            <a:extLst>
              <a:ext uri="{FF2B5EF4-FFF2-40B4-BE49-F238E27FC236}">
                <a16:creationId xmlns:a16="http://schemas.microsoft.com/office/drawing/2014/main" id="{76135B62-56B3-A675-0329-430CD402B31A}"/>
              </a:ext>
            </a:extLst>
          </p:cNvPr>
          <p:cNvPicPr>
            <a:picLocks noGrp="1" noChangeAspect="1"/>
          </p:cNvPicPr>
          <p:nvPr>
            <p:ph idx="1"/>
          </p:nvPr>
        </p:nvPicPr>
        <p:blipFill>
          <a:blip r:embed="rId2"/>
          <a:stretch>
            <a:fillRect/>
          </a:stretch>
        </p:blipFill>
        <p:spPr>
          <a:xfrm>
            <a:off x="283263" y="1125564"/>
            <a:ext cx="11628681" cy="5604792"/>
          </a:xfrm>
          <a:prstGeom prst="rect">
            <a:avLst/>
          </a:prstGeom>
        </p:spPr>
      </p:pic>
    </p:spTree>
    <p:extLst>
      <p:ext uri="{BB962C8B-B14F-4D97-AF65-F5344CB8AC3E}">
        <p14:creationId xmlns:p14="http://schemas.microsoft.com/office/powerpoint/2010/main" val="21006211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program&#10;&#10;AI-generated content may be incorrect.">
            <a:extLst>
              <a:ext uri="{FF2B5EF4-FFF2-40B4-BE49-F238E27FC236}">
                <a16:creationId xmlns:a16="http://schemas.microsoft.com/office/drawing/2014/main" id="{F61C7D5E-38A7-423C-3CAC-E55C5BA49A14}"/>
              </a:ext>
            </a:extLst>
          </p:cNvPr>
          <p:cNvPicPr>
            <a:picLocks noChangeAspect="1"/>
          </p:cNvPicPr>
          <p:nvPr/>
        </p:nvPicPr>
        <p:blipFill>
          <a:blip r:embed="rId2"/>
          <a:stretch>
            <a:fillRect/>
          </a:stretch>
        </p:blipFill>
        <p:spPr>
          <a:xfrm>
            <a:off x="629863" y="351034"/>
            <a:ext cx="11107758" cy="6138339"/>
          </a:xfrm>
          <a:prstGeom prst="rect">
            <a:avLst/>
          </a:prstGeom>
        </p:spPr>
      </p:pic>
    </p:spTree>
    <p:extLst>
      <p:ext uri="{BB962C8B-B14F-4D97-AF65-F5344CB8AC3E}">
        <p14:creationId xmlns:p14="http://schemas.microsoft.com/office/powerpoint/2010/main" val="32318979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program&#10;&#10;AI-generated content may be incorrect.">
            <a:extLst>
              <a:ext uri="{FF2B5EF4-FFF2-40B4-BE49-F238E27FC236}">
                <a16:creationId xmlns:a16="http://schemas.microsoft.com/office/drawing/2014/main" id="{E38AF1F9-1B64-18D9-65B8-8E2F4A16AE69}"/>
              </a:ext>
            </a:extLst>
          </p:cNvPr>
          <p:cNvPicPr>
            <a:picLocks noGrp="1" noChangeAspect="1"/>
          </p:cNvPicPr>
          <p:nvPr>
            <p:ph idx="1"/>
          </p:nvPr>
        </p:nvPicPr>
        <p:blipFill>
          <a:blip r:embed="rId2"/>
          <a:stretch>
            <a:fillRect/>
          </a:stretch>
        </p:blipFill>
        <p:spPr>
          <a:xfrm>
            <a:off x="611741" y="312830"/>
            <a:ext cx="10979723" cy="6245133"/>
          </a:xfrm>
        </p:spPr>
      </p:pic>
    </p:spTree>
    <p:extLst>
      <p:ext uri="{BB962C8B-B14F-4D97-AF65-F5344CB8AC3E}">
        <p14:creationId xmlns:p14="http://schemas.microsoft.com/office/powerpoint/2010/main" val="3223250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program&#10;&#10;AI-generated content may be incorrect.">
            <a:extLst>
              <a:ext uri="{FF2B5EF4-FFF2-40B4-BE49-F238E27FC236}">
                <a16:creationId xmlns:a16="http://schemas.microsoft.com/office/drawing/2014/main" id="{AA8AF657-5C5C-69BC-3117-87F715267825}"/>
              </a:ext>
            </a:extLst>
          </p:cNvPr>
          <p:cNvPicPr>
            <a:picLocks noChangeAspect="1"/>
          </p:cNvPicPr>
          <p:nvPr/>
        </p:nvPicPr>
        <p:blipFill>
          <a:blip r:embed="rId2"/>
          <a:stretch>
            <a:fillRect/>
          </a:stretch>
        </p:blipFill>
        <p:spPr>
          <a:xfrm>
            <a:off x="637132" y="268941"/>
            <a:ext cx="11074616" cy="6443382"/>
          </a:xfrm>
          <a:prstGeom prst="rect">
            <a:avLst/>
          </a:prstGeom>
        </p:spPr>
      </p:pic>
    </p:spTree>
    <p:extLst>
      <p:ext uri="{BB962C8B-B14F-4D97-AF65-F5344CB8AC3E}">
        <p14:creationId xmlns:p14="http://schemas.microsoft.com/office/powerpoint/2010/main" val="37422905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program&#10;&#10;AI-generated content may be incorrect.">
            <a:extLst>
              <a:ext uri="{FF2B5EF4-FFF2-40B4-BE49-F238E27FC236}">
                <a16:creationId xmlns:a16="http://schemas.microsoft.com/office/drawing/2014/main" id="{5A59B79B-2271-E497-2B57-39D95AF11962}"/>
              </a:ext>
            </a:extLst>
          </p:cNvPr>
          <p:cNvPicPr>
            <a:picLocks noGrp="1" noChangeAspect="1"/>
          </p:cNvPicPr>
          <p:nvPr>
            <p:ph idx="1"/>
          </p:nvPr>
        </p:nvPicPr>
        <p:blipFill>
          <a:blip r:embed="rId2"/>
          <a:stretch>
            <a:fillRect/>
          </a:stretch>
        </p:blipFill>
        <p:spPr>
          <a:xfrm>
            <a:off x="751243" y="503331"/>
            <a:ext cx="10611072" cy="5852926"/>
          </a:xfrm>
        </p:spPr>
      </p:pic>
    </p:spTree>
    <p:extLst>
      <p:ext uri="{BB962C8B-B14F-4D97-AF65-F5344CB8AC3E}">
        <p14:creationId xmlns:p14="http://schemas.microsoft.com/office/powerpoint/2010/main" val="20455397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5" name="Rectangle 14">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A64DC89-A4F1-4355-0B4A-268FE6997A84}"/>
              </a:ext>
            </a:extLst>
          </p:cNvPr>
          <p:cNvSpPr>
            <a:spLocks noGrp="1"/>
          </p:cNvSpPr>
          <p:nvPr>
            <p:ph type="title"/>
          </p:nvPr>
        </p:nvSpPr>
        <p:spPr>
          <a:xfrm>
            <a:off x="1371598" y="319314"/>
            <a:ext cx="9477377" cy="1030515"/>
          </a:xfrm>
        </p:spPr>
        <p:txBody>
          <a:bodyPr anchor="ctr">
            <a:normAutofit/>
          </a:bodyPr>
          <a:lstStyle/>
          <a:p>
            <a:r>
              <a:rPr lang="en-US" sz="4000">
                <a:solidFill>
                  <a:srgbClr val="FFFFFF"/>
                </a:solidFill>
              </a:rPr>
              <a:t>SAMPLE CODE – SERVICE PROVIDER</a:t>
            </a:r>
          </a:p>
          <a:p>
            <a:endParaRPr lang="en-US" sz="4000">
              <a:solidFill>
                <a:srgbClr val="FFFFFF"/>
              </a:solidFill>
            </a:endParaRPr>
          </a:p>
        </p:txBody>
      </p:sp>
      <p:pic>
        <p:nvPicPr>
          <p:cNvPr id="4" name="Content Placeholder 3" descr="A screenshot of a computer program&#10;&#10;AI-generated content may be incorrect.">
            <a:extLst>
              <a:ext uri="{FF2B5EF4-FFF2-40B4-BE49-F238E27FC236}">
                <a16:creationId xmlns:a16="http://schemas.microsoft.com/office/drawing/2014/main" id="{1CF83274-6B4D-373C-9ECD-3DD28838B694}"/>
              </a:ext>
            </a:extLst>
          </p:cNvPr>
          <p:cNvPicPr>
            <a:picLocks noChangeAspect="1"/>
          </p:cNvPicPr>
          <p:nvPr/>
        </p:nvPicPr>
        <p:blipFill>
          <a:blip r:embed="rId2"/>
          <a:stretch>
            <a:fillRect/>
          </a:stretch>
        </p:blipFill>
        <p:spPr>
          <a:xfrm>
            <a:off x="463025" y="1110424"/>
            <a:ext cx="11064995" cy="5743806"/>
          </a:xfrm>
          <a:prstGeom prst="rect">
            <a:avLst/>
          </a:prstGeom>
        </p:spPr>
      </p:pic>
    </p:spTree>
    <p:extLst>
      <p:ext uri="{BB962C8B-B14F-4D97-AF65-F5344CB8AC3E}">
        <p14:creationId xmlns:p14="http://schemas.microsoft.com/office/powerpoint/2010/main" val="11166053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program&#10;&#10;AI-generated content may be incorrect.">
            <a:extLst>
              <a:ext uri="{FF2B5EF4-FFF2-40B4-BE49-F238E27FC236}">
                <a16:creationId xmlns:a16="http://schemas.microsoft.com/office/drawing/2014/main" id="{04A2158B-60B2-7D4F-8133-55CC3E4F20E2}"/>
              </a:ext>
            </a:extLst>
          </p:cNvPr>
          <p:cNvPicPr>
            <a:picLocks noChangeAspect="1"/>
          </p:cNvPicPr>
          <p:nvPr/>
        </p:nvPicPr>
        <p:blipFill>
          <a:blip r:embed="rId2"/>
          <a:stretch>
            <a:fillRect/>
          </a:stretch>
        </p:blipFill>
        <p:spPr>
          <a:xfrm>
            <a:off x="309335" y="190421"/>
            <a:ext cx="10972719" cy="6494598"/>
          </a:xfrm>
          <a:prstGeom prst="rect">
            <a:avLst/>
          </a:prstGeom>
        </p:spPr>
      </p:pic>
    </p:spTree>
    <p:extLst>
      <p:ext uri="{BB962C8B-B14F-4D97-AF65-F5344CB8AC3E}">
        <p14:creationId xmlns:p14="http://schemas.microsoft.com/office/powerpoint/2010/main" val="3009834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program&#10;&#10;AI-generated content may be incorrect.">
            <a:extLst>
              <a:ext uri="{FF2B5EF4-FFF2-40B4-BE49-F238E27FC236}">
                <a16:creationId xmlns:a16="http://schemas.microsoft.com/office/drawing/2014/main" id="{48B842DD-CE21-A96B-EBC1-7C813B787CE8}"/>
              </a:ext>
            </a:extLst>
          </p:cNvPr>
          <p:cNvPicPr>
            <a:picLocks noGrp="1" noChangeAspect="1"/>
          </p:cNvPicPr>
          <p:nvPr>
            <p:ph idx="1"/>
          </p:nvPr>
        </p:nvPicPr>
        <p:blipFill>
          <a:blip r:embed="rId2"/>
          <a:stretch>
            <a:fillRect/>
          </a:stretch>
        </p:blipFill>
        <p:spPr>
          <a:xfrm>
            <a:off x="861038" y="223184"/>
            <a:ext cx="10481127" cy="6469248"/>
          </a:xfrm>
        </p:spPr>
      </p:pic>
    </p:spTree>
    <p:extLst>
      <p:ext uri="{BB962C8B-B14F-4D97-AF65-F5344CB8AC3E}">
        <p14:creationId xmlns:p14="http://schemas.microsoft.com/office/powerpoint/2010/main" val="1316031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program&#10;&#10;AI-generated content may be incorrect.">
            <a:extLst>
              <a:ext uri="{FF2B5EF4-FFF2-40B4-BE49-F238E27FC236}">
                <a16:creationId xmlns:a16="http://schemas.microsoft.com/office/drawing/2014/main" id="{B199C68D-54F0-5DD3-5439-8C62EB52EC1E}"/>
              </a:ext>
            </a:extLst>
          </p:cNvPr>
          <p:cNvPicPr>
            <a:picLocks noChangeAspect="1"/>
          </p:cNvPicPr>
          <p:nvPr/>
        </p:nvPicPr>
        <p:blipFill>
          <a:blip r:embed="rId2"/>
          <a:stretch>
            <a:fillRect/>
          </a:stretch>
        </p:blipFill>
        <p:spPr>
          <a:xfrm>
            <a:off x="578504" y="224115"/>
            <a:ext cx="11034993" cy="6420972"/>
          </a:xfrm>
          <a:prstGeom prst="rect">
            <a:avLst/>
          </a:prstGeom>
        </p:spPr>
      </p:pic>
    </p:spTree>
    <p:extLst>
      <p:ext uri="{BB962C8B-B14F-4D97-AF65-F5344CB8AC3E}">
        <p14:creationId xmlns:p14="http://schemas.microsoft.com/office/powerpoint/2010/main" val="3378578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474DF8-4F24-A83C-2216-95A7181FFA46}"/>
              </a:ext>
            </a:extLst>
          </p:cNvPr>
          <p:cNvSpPr>
            <a:spLocks noGrp="1"/>
          </p:cNvSpPr>
          <p:nvPr>
            <p:ph type="title"/>
          </p:nvPr>
        </p:nvSpPr>
        <p:spPr>
          <a:xfrm>
            <a:off x="1043631" y="809898"/>
            <a:ext cx="9942716" cy="1554480"/>
          </a:xfrm>
        </p:spPr>
        <p:txBody>
          <a:bodyPr anchor="ctr">
            <a:normAutofit/>
          </a:bodyPr>
          <a:lstStyle/>
          <a:p>
            <a:r>
              <a:rPr lang="en-IN" sz="4800">
                <a:latin typeface="Times New Roman"/>
                <a:cs typeface="Times New Roman"/>
              </a:rPr>
              <a:t>             </a:t>
            </a:r>
            <a:r>
              <a:rPr lang="en-IN" sz="4800" b="1">
                <a:latin typeface="Times New Roman"/>
                <a:cs typeface="Times New Roman"/>
              </a:rPr>
              <a:t>INTRODUCTION</a:t>
            </a:r>
            <a:endParaRPr lang="en-US" sz="4800" b="1"/>
          </a:p>
        </p:txBody>
      </p:sp>
      <p:sp>
        <p:nvSpPr>
          <p:cNvPr id="3" name="Content Placeholder 2">
            <a:extLst>
              <a:ext uri="{FF2B5EF4-FFF2-40B4-BE49-F238E27FC236}">
                <a16:creationId xmlns:a16="http://schemas.microsoft.com/office/drawing/2014/main" id="{7E88AA92-9CEB-C766-F59B-A3240CA77868}"/>
              </a:ext>
            </a:extLst>
          </p:cNvPr>
          <p:cNvSpPr>
            <a:spLocks noGrp="1"/>
          </p:cNvSpPr>
          <p:nvPr>
            <p:ph idx="1"/>
          </p:nvPr>
        </p:nvSpPr>
        <p:spPr>
          <a:xfrm>
            <a:off x="1045028" y="3017522"/>
            <a:ext cx="9941319" cy="3124658"/>
          </a:xfrm>
        </p:spPr>
        <p:txBody>
          <a:bodyPr vert="horz" lIns="91440" tIns="45720" rIns="91440" bIns="45720" rtlCol="0" anchor="ctr">
            <a:normAutofit/>
          </a:bodyPr>
          <a:lstStyle/>
          <a:p>
            <a:endParaRPr lang="en-US" sz="2400">
              <a:ea typeface="+mn-lt"/>
              <a:cs typeface="+mn-lt"/>
            </a:endParaRPr>
          </a:p>
          <a:p>
            <a:r>
              <a:rPr lang="en-US" sz="2400" b="1">
                <a:ea typeface="+mn-lt"/>
                <a:cs typeface="+mn-lt"/>
              </a:rPr>
              <a:t>AI Crime</a:t>
            </a:r>
            <a:endParaRPr lang="en-US" sz="2400"/>
          </a:p>
          <a:p>
            <a:r>
              <a:rPr lang="en-US" sz="2400">
                <a:ea typeface="+mn-lt"/>
                <a:cs typeface="+mn-lt"/>
              </a:rPr>
              <a:t>Importance of addressing vulnerabilities and potential misuse of AI</a:t>
            </a:r>
            <a:endParaRPr lang="en-US" sz="2400"/>
          </a:p>
          <a:p>
            <a:r>
              <a:rPr lang="en-US" sz="2400">
                <a:ea typeface="+mn-lt"/>
                <a:cs typeface="+mn-lt"/>
              </a:rPr>
              <a:t>Objective of understanding how AI can be misused for malicious activities </a:t>
            </a:r>
            <a:endParaRPr lang="en-US" sz="2400"/>
          </a:p>
          <a:p>
            <a:endParaRPr lang="en-US" sz="2400"/>
          </a:p>
          <a:p>
            <a:endParaRPr lang="en-US" sz="2400"/>
          </a:p>
        </p:txBody>
      </p:sp>
      <p:cxnSp>
        <p:nvCxnSpPr>
          <p:cNvPr id="26" name="Straight Connector 25">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38696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program&#10;&#10;AI-generated content may be incorrect.">
            <a:extLst>
              <a:ext uri="{FF2B5EF4-FFF2-40B4-BE49-F238E27FC236}">
                <a16:creationId xmlns:a16="http://schemas.microsoft.com/office/drawing/2014/main" id="{3793718D-1B7C-2191-5219-42E41F384C2A}"/>
              </a:ext>
            </a:extLst>
          </p:cNvPr>
          <p:cNvPicPr>
            <a:picLocks noGrp="1" noChangeAspect="1"/>
          </p:cNvPicPr>
          <p:nvPr>
            <p:ph idx="1"/>
          </p:nvPr>
        </p:nvPicPr>
        <p:blipFill>
          <a:blip r:embed="rId2"/>
          <a:stretch>
            <a:fillRect/>
          </a:stretch>
        </p:blipFill>
        <p:spPr>
          <a:xfrm>
            <a:off x="1661901" y="-932"/>
            <a:ext cx="8800962" cy="6726983"/>
          </a:xfrm>
        </p:spPr>
      </p:pic>
    </p:spTree>
    <p:extLst>
      <p:ext uri="{BB962C8B-B14F-4D97-AF65-F5344CB8AC3E}">
        <p14:creationId xmlns:p14="http://schemas.microsoft.com/office/powerpoint/2010/main" val="3825751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B68F1-07D7-F38A-6373-4EA0EAB7D726}"/>
              </a:ext>
            </a:extLst>
          </p:cNvPr>
          <p:cNvSpPr>
            <a:spLocks noGrp="1"/>
          </p:cNvSpPr>
          <p:nvPr>
            <p:ph type="title"/>
          </p:nvPr>
        </p:nvSpPr>
        <p:spPr/>
        <p:txBody>
          <a:bodyPr/>
          <a:lstStyle/>
          <a:p>
            <a:endParaRPr lang="en-US"/>
          </a:p>
        </p:txBody>
      </p:sp>
      <p:pic>
        <p:nvPicPr>
          <p:cNvPr id="4" name="Content Placeholder 3" descr="A screenshot of a computer security system&#10;&#10;AI-generated content may be incorrect.">
            <a:extLst>
              <a:ext uri="{FF2B5EF4-FFF2-40B4-BE49-F238E27FC236}">
                <a16:creationId xmlns:a16="http://schemas.microsoft.com/office/drawing/2014/main" id="{B37100F0-5829-B411-8ED8-308A71016FBA}"/>
              </a:ext>
            </a:extLst>
          </p:cNvPr>
          <p:cNvPicPr>
            <a:picLocks noGrp="1" noChangeAspect="1"/>
          </p:cNvPicPr>
          <p:nvPr>
            <p:ph idx="1"/>
          </p:nvPr>
        </p:nvPicPr>
        <p:blipFill>
          <a:blip r:embed="rId2"/>
          <a:stretch>
            <a:fillRect/>
          </a:stretch>
        </p:blipFill>
        <p:spPr>
          <a:xfrm>
            <a:off x="810" y="366940"/>
            <a:ext cx="12070635" cy="5603195"/>
          </a:xfrm>
        </p:spPr>
      </p:pic>
      <p:sp>
        <p:nvSpPr>
          <p:cNvPr id="3" name="TextBox 2">
            <a:extLst>
              <a:ext uri="{FF2B5EF4-FFF2-40B4-BE49-F238E27FC236}">
                <a16:creationId xmlns:a16="http://schemas.microsoft.com/office/drawing/2014/main" id="{A9AFFADD-FD3B-9645-7151-755D029F8572}"/>
              </a:ext>
            </a:extLst>
          </p:cNvPr>
          <p:cNvSpPr txBox="1"/>
          <p:nvPr/>
        </p:nvSpPr>
        <p:spPr>
          <a:xfrm>
            <a:off x="1878859" y="6228549"/>
            <a:ext cx="74181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This is page where we have remote user and the service provider</a:t>
            </a:r>
          </a:p>
        </p:txBody>
      </p:sp>
    </p:spTree>
    <p:extLst>
      <p:ext uri="{BB962C8B-B14F-4D97-AF65-F5344CB8AC3E}">
        <p14:creationId xmlns:p14="http://schemas.microsoft.com/office/powerpoint/2010/main" val="32404145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 registration form&#10;&#10;AI-generated content may be incorrect.">
            <a:extLst>
              <a:ext uri="{FF2B5EF4-FFF2-40B4-BE49-F238E27FC236}">
                <a16:creationId xmlns:a16="http://schemas.microsoft.com/office/drawing/2014/main" id="{F0CF0AAD-0B63-69DE-2389-62D303596EF8}"/>
              </a:ext>
            </a:extLst>
          </p:cNvPr>
          <p:cNvPicPr>
            <a:picLocks noGrp="1" noChangeAspect="1"/>
          </p:cNvPicPr>
          <p:nvPr>
            <p:ph idx="1"/>
          </p:nvPr>
        </p:nvPicPr>
        <p:blipFill>
          <a:blip r:embed="rId2"/>
          <a:stretch>
            <a:fillRect/>
          </a:stretch>
        </p:blipFill>
        <p:spPr>
          <a:xfrm>
            <a:off x="951248" y="399597"/>
            <a:ext cx="10289504" cy="5233080"/>
          </a:xfrm>
        </p:spPr>
      </p:pic>
      <p:sp>
        <p:nvSpPr>
          <p:cNvPr id="7" name="TextBox 6">
            <a:extLst>
              <a:ext uri="{FF2B5EF4-FFF2-40B4-BE49-F238E27FC236}">
                <a16:creationId xmlns:a16="http://schemas.microsoft.com/office/drawing/2014/main" id="{881C1015-5A3B-84E2-CC10-D990AC9E5412}"/>
              </a:ext>
            </a:extLst>
          </p:cNvPr>
          <p:cNvSpPr txBox="1"/>
          <p:nvPr/>
        </p:nvSpPr>
        <p:spPr>
          <a:xfrm>
            <a:off x="1202872" y="5951764"/>
            <a:ext cx="68688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Register your details here for login into remote user</a:t>
            </a:r>
          </a:p>
        </p:txBody>
      </p:sp>
    </p:spTree>
    <p:extLst>
      <p:ext uri="{BB962C8B-B14F-4D97-AF65-F5344CB8AC3E}">
        <p14:creationId xmlns:p14="http://schemas.microsoft.com/office/powerpoint/2010/main" val="29683609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login page&#10;&#10;AI-generated content may be incorrect.">
            <a:extLst>
              <a:ext uri="{FF2B5EF4-FFF2-40B4-BE49-F238E27FC236}">
                <a16:creationId xmlns:a16="http://schemas.microsoft.com/office/drawing/2014/main" id="{2C38995F-1CFF-4311-E24A-4EEF26F51859}"/>
              </a:ext>
            </a:extLst>
          </p:cNvPr>
          <p:cNvPicPr>
            <a:picLocks noGrp="1" noChangeAspect="1"/>
          </p:cNvPicPr>
          <p:nvPr>
            <p:ph idx="1"/>
          </p:nvPr>
        </p:nvPicPr>
        <p:blipFill>
          <a:blip r:embed="rId2"/>
          <a:stretch>
            <a:fillRect/>
          </a:stretch>
        </p:blipFill>
        <p:spPr>
          <a:xfrm>
            <a:off x="843907" y="900339"/>
            <a:ext cx="10504185" cy="4351338"/>
          </a:xfrm>
        </p:spPr>
      </p:pic>
      <p:sp>
        <p:nvSpPr>
          <p:cNvPr id="6" name="TextBox 5">
            <a:extLst>
              <a:ext uri="{FF2B5EF4-FFF2-40B4-BE49-F238E27FC236}">
                <a16:creationId xmlns:a16="http://schemas.microsoft.com/office/drawing/2014/main" id="{6B5FE8C8-AF38-5382-471F-830393B0B4D6}"/>
              </a:ext>
            </a:extLst>
          </p:cNvPr>
          <p:cNvSpPr txBox="1"/>
          <p:nvPr/>
        </p:nvSpPr>
        <p:spPr>
          <a:xfrm>
            <a:off x="843642" y="5597978"/>
            <a:ext cx="616131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Login using your register details</a:t>
            </a:r>
          </a:p>
        </p:txBody>
      </p:sp>
    </p:spTree>
    <p:extLst>
      <p:ext uri="{BB962C8B-B14F-4D97-AF65-F5344CB8AC3E}">
        <p14:creationId xmlns:p14="http://schemas.microsoft.com/office/powerpoint/2010/main" val="34039125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A61AC-6681-55A8-80CE-F66BA2E6355D}"/>
              </a:ext>
            </a:extLst>
          </p:cNvPr>
          <p:cNvSpPr>
            <a:spLocks noGrp="1"/>
          </p:cNvSpPr>
          <p:nvPr>
            <p:ph type="title"/>
          </p:nvPr>
        </p:nvSpPr>
        <p:spPr>
          <a:xfrm>
            <a:off x="838200" y="-183963"/>
            <a:ext cx="10515600" cy="1280739"/>
          </a:xfrm>
        </p:spPr>
        <p:txBody>
          <a:bodyPr>
            <a:normAutofit/>
          </a:bodyPr>
          <a:lstStyle/>
          <a:p>
            <a:r>
              <a:rPr lang="en-US" sz="3600" b="1">
                <a:latin typeface="Times New Roman"/>
                <a:cs typeface="Times New Roman"/>
              </a:rPr>
              <a:t>                        </a:t>
            </a:r>
            <a:endParaRPr lang="en-US" sz="3600">
              <a:latin typeface="Times New Roman"/>
              <a:cs typeface="Times New Roman"/>
            </a:endParaRPr>
          </a:p>
        </p:txBody>
      </p:sp>
      <p:pic>
        <p:nvPicPr>
          <p:cNvPr id="4" name="Content Placeholder 3" descr="A screenshot of a computer&#10;&#10;AI-generated content may be incorrect.">
            <a:extLst>
              <a:ext uri="{FF2B5EF4-FFF2-40B4-BE49-F238E27FC236}">
                <a16:creationId xmlns:a16="http://schemas.microsoft.com/office/drawing/2014/main" id="{D0F3BDBE-BEA0-06CE-66A3-B29EFA3FF478}"/>
              </a:ext>
            </a:extLst>
          </p:cNvPr>
          <p:cNvPicPr>
            <a:picLocks noGrp="1" noChangeAspect="1"/>
          </p:cNvPicPr>
          <p:nvPr>
            <p:ph idx="1"/>
          </p:nvPr>
        </p:nvPicPr>
        <p:blipFill>
          <a:blip r:embed="rId2"/>
          <a:stretch>
            <a:fillRect/>
          </a:stretch>
        </p:blipFill>
        <p:spPr>
          <a:xfrm>
            <a:off x="1123113" y="705038"/>
            <a:ext cx="10517275" cy="5090924"/>
          </a:xfrm>
        </p:spPr>
      </p:pic>
      <p:sp>
        <p:nvSpPr>
          <p:cNvPr id="5" name="TextBox 4">
            <a:extLst>
              <a:ext uri="{FF2B5EF4-FFF2-40B4-BE49-F238E27FC236}">
                <a16:creationId xmlns:a16="http://schemas.microsoft.com/office/drawing/2014/main" id="{79533408-C53F-E143-E717-8A7F38CAD954}"/>
              </a:ext>
            </a:extLst>
          </p:cNvPr>
          <p:cNvSpPr txBox="1"/>
          <p:nvPr/>
        </p:nvSpPr>
        <p:spPr>
          <a:xfrm>
            <a:off x="1123673" y="5967656"/>
            <a:ext cx="775222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Enter the dataset details here and click on predict</a:t>
            </a:r>
          </a:p>
        </p:txBody>
      </p:sp>
    </p:spTree>
    <p:extLst>
      <p:ext uri="{BB962C8B-B14F-4D97-AF65-F5344CB8AC3E}">
        <p14:creationId xmlns:p14="http://schemas.microsoft.com/office/powerpoint/2010/main" val="9452955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rectangular object with yellow text&#10;&#10;AI-generated content may be incorrect.">
            <a:extLst>
              <a:ext uri="{FF2B5EF4-FFF2-40B4-BE49-F238E27FC236}">
                <a16:creationId xmlns:a16="http://schemas.microsoft.com/office/drawing/2014/main" id="{1E252699-6247-F66D-DD1E-F841A514926E}"/>
              </a:ext>
            </a:extLst>
          </p:cNvPr>
          <p:cNvPicPr>
            <a:picLocks noGrp="1" noChangeAspect="1"/>
          </p:cNvPicPr>
          <p:nvPr>
            <p:ph idx="1"/>
          </p:nvPr>
        </p:nvPicPr>
        <p:blipFill>
          <a:blip r:embed="rId2"/>
          <a:stretch>
            <a:fillRect/>
          </a:stretch>
        </p:blipFill>
        <p:spPr>
          <a:xfrm>
            <a:off x="580465" y="545187"/>
            <a:ext cx="11031071" cy="4626214"/>
          </a:xfrm>
        </p:spPr>
      </p:pic>
      <p:sp>
        <p:nvSpPr>
          <p:cNvPr id="5" name="TextBox 4">
            <a:extLst>
              <a:ext uri="{FF2B5EF4-FFF2-40B4-BE49-F238E27FC236}">
                <a16:creationId xmlns:a16="http://schemas.microsoft.com/office/drawing/2014/main" id="{6BA30B3B-7954-7319-E3D1-C84A781E1FDB}"/>
              </a:ext>
            </a:extLst>
          </p:cNvPr>
          <p:cNvSpPr txBox="1"/>
          <p:nvPr/>
        </p:nvSpPr>
        <p:spPr>
          <a:xfrm>
            <a:off x="576534" y="5538466"/>
            <a:ext cx="984772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The dataset predict crime type detection as Social Engineering</a:t>
            </a:r>
          </a:p>
        </p:txBody>
      </p:sp>
    </p:spTree>
    <p:extLst>
      <p:ext uri="{BB962C8B-B14F-4D97-AF65-F5344CB8AC3E}">
        <p14:creationId xmlns:p14="http://schemas.microsoft.com/office/powerpoint/2010/main" val="29969243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hand typing on a keyboard&#10;&#10;AI-generated content may be incorrect.">
            <a:extLst>
              <a:ext uri="{FF2B5EF4-FFF2-40B4-BE49-F238E27FC236}">
                <a16:creationId xmlns:a16="http://schemas.microsoft.com/office/drawing/2014/main" id="{94606687-F240-0CFB-77C9-2CFECC7207F9}"/>
              </a:ext>
            </a:extLst>
          </p:cNvPr>
          <p:cNvPicPr>
            <a:picLocks noGrp="1" noChangeAspect="1"/>
          </p:cNvPicPr>
          <p:nvPr>
            <p:ph idx="1"/>
          </p:nvPr>
        </p:nvPicPr>
        <p:blipFill>
          <a:blip r:embed="rId2"/>
          <a:stretch>
            <a:fillRect/>
          </a:stretch>
        </p:blipFill>
        <p:spPr>
          <a:xfrm>
            <a:off x="415079" y="570567"/>
            <a:ext cx="11361841" cy="5225396"/>
          </a:xfrm>
        </p:spPr>
      </p:pic>
      <p:sp>
        <p:nvSpPr>
          <p:cNvPr id="5" name="TextBox 4">
            <a:extLst>
              <a:ext uri="{FF2B5EF4-FFF2-40B4-BE49-F238E27FC236}">
                <a16:creationId xmlns:a16="http://schemas.microsoft.com/office/drawing/2014/main" id="{983D2E33-4BBD-E108-B248-F20EF938DB06}"/>
              </a:ext>
            </a:extLst>
          </p:cNvPr>
          <p:cNvSpPr txBox="1"/>
          <p:nvPr/>
        </p:nvSpPr>
        <p:spPr>
          <a:xfrm>
            <a:off x="412506" y="6054099"/>
            <a:ext cx="710228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Login to the Service provider page</a:t>
            </a:r>
          </a:p>
        </p:txBody>
      </p:sp>
    </p:spTree>
    <p:extLst>
      <p:ext uri="{BB962C8B-B14F-4D97-AF65-F5344CB8AC3E}">
        <p14:creationId xmlns:p14="http://schemas.microsoft.com/office/powerpoint/2010/main" val="24592127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hand typing on a keyboard&#10;&#10;AI-generated content may be incorrect.">
            <a:extLst>
              <a:ext uri="{FF2B5EF4-FFF2-40B4-BE49-F238E27FC236}">
                <a16:creationId xmlns:a16="http://schemas.microsoft.com/office/drawing/2014/main" id="{4D02E211-EFBE-43CF-850E-4BF037DB35E1}"/>
              </a:ext>
            </a:extLst>
          </p:cNvPr>
          <p:cNvPicPr>
            <a:picLocks noGrp="1" noChangeAspect="1"/>
          </p:cNvPicPr>
          <p:nvPr>
            <p:ph idx="1"/>
          </p:nvPr>
        </p:nvPicPr>
        <p:blipFill>
          <a:blip r:embed="rId2"/>
          <a:stretch>
            <a:fillRect/>
          </a:stretch>
        </p:blipFill>
        <p:spPr>
          <a:xfrm>
            <a:off x="755448" y="570566"/>
            <a:ext cx="10916427" cy="4609073"/>
          </a:xfrm>
        </p:spPr>
      </p:pic>
      <p:sp>
        <p:nvSpPr>
          <p:cNvPr id="5" name="TextBox 4">
            <a:extLst>
              <a:ext uri="{FF2B5EF4-FFF2-40B4-BE49-F238E27FC236}">
                <a16:creationId xmlns:a16="http://schemas.microsoft.com/office/drawing/2014/main" id="{938972B1-FC32-D3A1-DFFF-E98CCF076BAF}"/>
              </a:ext>
            </a:extLst>
          </p:cNvPr>
          <p:cNvSpPr txBox="1"/>
          <p:nvPr/>
        </p:nvSpPr>
        <p:spPr>
          <a:xfrm>
            <a:off x="750793" y="5559987"/>
            <a:ext cx="793152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View all the remote user details</a:t>
            </a:r>
          </a:p>
        </p:txBody>
      </p:sp>
    </p:spTree>
    <p:extLst>
      <p:ext uri="{BB962C8B-B14F-4D97-AF65-F5344CB8AC3E}">
        <p14:creationId xmlns:p14="http://schemas.microsoft.com/office/powerpoint/2010/main" val="17751758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AI-generated content may be incorrect.">
            <a:extLst>
              <a:ext uri="{FF2B5EF4-FFF2-40B4-BE49-F238E27FC236}">
                <a16:creationId xmlns:a16="http://schemas.microsoft.com/office/drawing/2014/main" id="{15127AEC-B756-6AA8-41FD-CB1C3D561C84}"/>
              </a:ext>
            </a:extLst>
          </p:cNvPr>
          <p:cNvPicPr>
            <a:picLocks noGrp="1" noChangeAspect="1"/>
          </p:cNvPicPr>
          <p:nvPr>
            <p:ph idx="1"/>
          </p:nvPr>
        </p:nvPicPr>
        <p:blipFill>
          <a:blip r:embed="rId2"/>
          <a:stretch>
            <a:fillRect/>
          </a:stretch>
        </p:blipFill>
        <p:spPr>
          <a:xfrm>
            <a:off x="774051" y="649008"/>
            <a:ext cx="10632690" cy="4900426"/>
          </a:xfrm>
        </p:spPr>
      </p:pic>
      <p:sp>
        <p:nvSpPr>
          <p:cNvPr id="5" name="TextBox 4">
            <a:extLst>
              <a:ext uri="{FF2B5EF4-FFF2-40B4-BE49-F238E27FC236}">
                <a16:creationId xmlns:a16="http://schemas.microsoft.com/office/drawing/2014/main" id="{83F362F3-9F00-53FF-AFC3-1F93E220DA38}"/>
              </a:ext>
            </a:extLst>
          </p:cNvPr>
          <p:cNvSpPr txBox="1"/>
          <p:nvPr/>
        </p:nvSpPr>
        <p:spPr>
          <a:xfrm>
            <a:off x="774505" y="5861813"/>
            <a:ext cx="863749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Accuracy of different algorithms where datasets are trained</a:t>
            </a:r>
          </a:p>
        </p:txBody>
      </p:sp>
    </p:spTree>
    <p:extLst>
      <p:ext uri="{BB962C8B-B14F-4D97-AF65-F5344CB8AC3E}">
        <p14:creationId xmlns:p14="http://schemas.microsoft.com/office/powerpoint/2010/main" val="500071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AAE41-9FC4-3997-D514-DA8C27EC99CE}"/>
              </a:ext>
            </a:extLst>
          </p:cNvPr>
          <p:cNvSpPr>
            <a:spLocks noGrp="1"/>
          </p:cNvSpPr>
          <p:nvPr>
            <p:ph type="title"/>
          </p:nvPr>
        </p:nvSpPr>
        <p:spPr/>
        <p:txBody>
          <a:bodyPr/>
          <a:lstStyle/>
          <a:p>
            <a:endParaRPr lang="en-US"/>
          </a:p>
        </p:txBody>
      </p:sp>
      <p:pic>
        <p:nvPicPr>
          <p:cNvPr id="4" name="Content Placeholder 3" descr="A screenshot of a computer&#10;&#10;AI-generated content may be incorrect.">
            <a:extLst>
              <a:ext uri="{FF2B5EF4-FFF2-40B4-BE49-F238E27FC236}">
                <a16:creationId xmlns:a16="http://schemas.microsoft.com/office/drawing/2014/main" id="{C8691D56-624D-A974-EFC5-55FCB15ADE36}"/>
              </a:ext>
            </a:extLst>
          </p:cNvPr>
          <p:cNvPicPr>
            <a:picLocks noGrp="1" noChangeAspect="1"/>
          </p:cNvPicPr>
          <p:nvPr>
            <p:ph idx="1"/>
          </p:nvPr>
        </p:nvPicPr>
        <p:blipFill>
          <a:blip r:embed="rId2"/>
          <a:stretch>
            <a:fillRect/>
          </a:stretch>
        </p:blipFill>
        <p:spPr>
          <a:xfrm>
            <a:off x="637274" y="366939"/>
            <a:ext cx="10917452" cy="5211309"/>
          </a:xfrm>
        </p:spPr>
      </p:pic>
      <p:sp>
        <p:nvSpPr>
          <p:cNvPr id="5" name="TextBox 4">
            <a:extLst>
              <a:ext uri="{FF2B5EF4-FFF2-40B4-BE49-F238E27FC236}">
                <a16:creationId xmlns:a16="http://schemas.microsoft.com/office/drawing/2014/main" id="{541C1606-B576-D8ED-4D11-F3502595DFCB}"/>
              </a:ext>
            </a:extLst>
          </p:cNvPr>
          <p:cNvSpPr txBox="1"/>
          <p:nvPr/>
        </p:nvSpPr>
        <p:spPr>
          <a:xfrm>
            <a:off x="640270" y="5945586"/>
            <a:ext cx="752202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View crime type prediction type ratio details</a:t>
            </a:r>
          </a:p>
        </p:txBody>
      </p:sp>
    </p:spTree>
    <p:extLst>
      <p:ext uri="{BB962C8B-B14F-4D97-AF65-F5344CB8AC3E}">
        <p14:creationId xmlns:p14="http://schemas.microsoft.com/office/powerpoint/2010/main" val="1243914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922768-17EC-3F52-7992-7F4D71C84C84}"/>
              </a:ext>
            </a:extLst>
          </p:cNvPr>
          <p:cNvSpPr>
            <a:spLocks noGrp="1"/>
          </p:cNvSpPr>
          <p:nvPr>
            <p:ph type="title"/>
          </p:nvPr>
        </p:nvSpPr>
        <p:spPr>
          <a:xfrm>
            <a:off x="1285240" y="165028"/>
            <a:ext cx="8074815" cy="2504056"/>
          </a:xfrm>
        </p:spPr>
        <p:txBody>
          <a:bodyPr anchor="ctr">
            <a:normAutofit/>
          </a:bodyPr>
          <a:lstStyle/>
          <a:p>
            <a:r>
              <a:rPr lang="en-US" sz="5000" b="1">
                <a:latin typeface="Times New Roman"/>
                <a:cs typeface="Times New Roman"/>
              </a:rPr>
              <a:t>                                       ABSTRACT</a:t>
            </a:r>
          </a:p>
        </p:txBody>
      </p:sp>
      <p:sp>
        <p:nvSpPr>
          <p:cNvPr id="3" name="Content Placeholder 2">
            <a:extLst>
              <a:ext uri="{FF2B5EF4-FFF2-40B4-BE49-F238E27FC236}">
                <a16:creationId xmlns:a16="http://schemas.microsoft.com/office/drawing/2014/main" id="{675287FA-C29B-F3F1-39EF-907BE0B4D2B1}"/>
              </a:ext>
            </a:extLst>
          </p:cNvPr>
          <p:cNvSpPr>
            <a:spLocks noGrp="1"/>
          </p:cNvSpPr>
          <p:nvPr>
            <p:ph idx="1"/>
          </p:nvPr>
        </p:nvSpPr>
        <p:spPr>
          <a:xfrm>
            <a:off x="1285240" y="2670848"/>
            <a:ext cx="8074815" cy="3099016"/>
          </a:xfrm>
        </p:spPr>
        <p:txBody>
          <a:bodyPr vert="horz" lIns="91440" tIns="45720" rIns="91440" bIns="45720" rtlCol="0" anchor="t">
            <a:normAutofit/>
          </a:bodyPr>
          <a:lstStyle/>
          <a:p>
            <a:pPr algn="just"/>
            <a:r>
              <a:rPr lang="en-US" sz="2200">
                <a:ea typeface="+mn-lt"/>
                <a:cs typeface="+mn-lt"/>
              </a:rPr>
              <a:t>Rapid evolution of AI and its integration into criminal activities</a:t>
            </a:r>
            <a:endParaRPr lang="en-US" sz="2200"/>
          </a:p>
          <a:p>
            <a:pPr algn="just"/>
            <a:r>
              <a:rPr lang="en-US" sz="2200">
                <a:ea typeface="+mn-lt"/>
                <a:cs typeface="+mn-lt"/>
              </a:rPr>
              <a:t>Four types of </a:t>
            </a:r>
            <a:r>
              <a:rPr lang="en-US" sz="2200" b="1">
                <a:ea typeface="+mn-lt"/>
                <a:cs typeface="+mn-lt"/>
              </a:rPr>
              <a:t>malicious abuse</a:t>
            </a:r>
            <a:r>
              <a:rPr lang="en-US" sz="2200">
                <a:ea typeface="+mn-lt"/>
                <a:cs typeface="+mn-lt"/>
              </a:rPr>
              <a:t> (e.g., integrity attacks, unintended outcomes, algorithmic trading, membership inference attacks)</a:t>
            </a:r>
            <a:endParaRPr lang="en-US" sz="2200"/>
          </a:p>
          <a:p>
            <a:pPr algn="just"/>
            <a:r>
              <a:rPr lang="en-US" sz="2200">
                <a:ea typeface="+mn-lt"/>
                <a:cs typeface="+mn-lt"/>
              </a:rPr>
              <a:t>Four types of </a:t>
            </a:r>
            <a:r>
              <a:rPr lang="en-US" sz="2200" b="1">
                <a:ea typeface="+mn-lt"/>
                <a:cs typeface="+mn-lt"/>
              </a:rPr>
              <a:t>malicious use</a:t>
            </a:r>
            <a:r>
              <a:rPr lang="en-US" sz="2200">
                <a:ea typeface="+mn-lt"/>
                <a:cs typeface="+mn-lt"/>
              </a:rPr>
              <a:t> (e.g., social engineering, misinformation, hacking, autonomous weapon systems)</a:t>
            </a:r>
            <a:endParaRPr lang="en-US" sz="2200"/>
          </a:p>
          <a:p>
            <a:pPr algn="just"/>
            <a:r>
              <a:rPr lang="en-US" sz="2200">
                <a:ea typeface="+mn-lt"/>
                <a:cs typeface="+mn-lt"/>
              </a:rPr>
              <a:t>Importance of collaboration to prevent harmful AI applications</a:t>
            </a:r>
            <a:endParaRPr lang="en-US" sz="2200"/>
          </a:p>
          <a:p>
            <a:pPr algn="just"/>
            <a:endParaRPr lang="en-US" sz="2200"/>
          </a:p>
        </p:txBody>
      </p:sp>
    </p:spTree>
    <p:extLst>
      <p:ext uri="{BB962C8B-B14F-4D97-AF65-F5344CB8AC3E}">
        <p14:creationId xmlns:p14="http://schemas.microsoft.com/office/powerpoint/2010/main" val="11419493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E9803-530C-C406-3E6F-4BA4E50B6CDB}"/>
              </a:ext>
            </a:extLst>
          </p:cNvPr>
          <p:cNvSpPr>
            <a:spLocks noGrp="1"/>
          </p:cNvSpPr>
          <p:nvPr>
            <p:ph type="title"/>
          </p:nvPr>
        </p:nvSpPr>
        <p:spPr/>
        <p:txBody>
          <a:bodyPr/>
          <a:lstStyle/>
          <a:p>
            <a:endParaRPr lang="en-US"/>
          </a:p>
        </p:txBody>
      </p:sp>
      <p:pic>
        <p:nvPicPr>
          <p:cNvPr id="4" name="Content Placeholder 3" descr="A screenshot of a computer&#10;&#10;AI-generated content may be incorrect.">
            <a:extLst>
              <a:ext uri="{FF2B5EF4-FFF2-40B4-BE49-F238E27FC236}">
                <a16:creationId xmlns:a16="http://schemas.microsoft.com/office/drawing/2014/main" id="{94BDF52C-2DE4-CFF7-3A2C-0CDD3100EFC1}"/>
              </a:ext>
            </a:extLst>
          </p:cNvPr>
          <p:cNvPicPr>
            <a:picLocks noGrp="1" noChangeAspect="1"/>
          </p:cNvPicPr>
          <p:nvPr>
            <p:ph idx="1"/>
          </p:nvPr>
        </p:nvPicPr>
        <p:blipFill>
          <a:blip r:embed="rId2"/>
          <a:stretch>
            <a:fillRect/>
          </a:stretch>
        </p:blipFill>
        <p:spPr>
          <a:xfrm>
            <a:off x="620500" y="472266"/>
            <a:ext cx="10951294" cy="5189538"/>
          </a:xfrm>
        </p:spPr>
      </p:pic>
    </p:spTree>
    <p:extLst>
      <p:ext uri="{BB962C8B-B14F-4D97-AF65-F5344CB8AC3E}">
        <p14:creationId xmlns:p14="http://schemas.microsoft.com/office/powerpoint/2010/main" val="7644639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B8BB2-9702-F228-17C7-3EAAC219BED7}"/>
            </a:ext>
          </a:extLst>
        </p:cNvPr>
        <p:cNvGrpSpPr/>
        <p:nvPr/>
      </p:nvGrpSpPr>
      <p:grpSpPr>
        <a:xfrm>
          <a:off x="0" y="0"/>
          <a:ext cx="0" cy="0"/>
          <a:chOff x="0" y="0"/>
          <a:chExt cx="0" cy="0"/>
        </a:xfrm>
      </p:grpSpPr>
      <p:pic>
        <p:nvPicPr>
          <p:cNvPr id="4" name="Content Placeholder 3" descr="A hand touching a graph&#10;&#10;AI-generated content may be incorrect.">
            <a:extLst>
              <a:ext uri="{FF2B5EF4-FFF2-40B4-BE49-F238E27FC236}">
                <a16:creationId xmlns:a16="http://schemas.microsoft.com/office/drawing/2014/main" id="{C4C3CB30-722C-B3F9-028E-6A038B4530FE}"/>
              </a:ext>
            </a:extLst>
          </p:cNvPr>
          <p:cNvPicPr>
            <a:picLocks noGrp="1" noChangeAspect="1"/>
          </p:cNvPicPr>
          <p:nvPr>
            <p:ph idx="1"/>
          </p:nvPr>
        </p:nvPicPr>
        <p:blipFill>
          <a:blip r:embed="rId2"/>
          <a:stretch>
            <a:fillRect/>
          </a:stretch>
        </p:blipFill>
        <p:spPr>
          <a:xfrm>
            <a:off x="462333" y="480920"/>
            <a:ext cx="11256128" cy="5191779"/>
          </a:xfrm>
        </p:spPr>
      </p:pic>
      <p:sp>
        <p:nvSpPr>
          <p:cNvPr id="2" name="TextBox 1">
            <a:extLst>
              <a:ext uri="{FF2B5EF4-FFF2-40B4-BE49-F238E27FC236}">
                <a16:creationId xmlns:a16="http://schemas.microsoft.com/office/drawing/2014/main" id="{B3C3A267-0921-723F-B73E-3CA1108F1136}"/>
              </a:ext>
            </a:extLst>
          </p:cNvPr>
          <p:cNvSpPr txBox="1"/>
          <p:nvPr/>
        </p:nvSpPr>
        <p:spPr>
          <a:xfrm>
            <a:off x="1269731" y="5962218"/>
            <a:ext cx="71247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View trained and tested accuracy results</a:t>
            </a:r>
          </a:p>
        </p:txBody>
      </p:sp>
    </p:spTree>
    <p:extLst>
      <p:ext uri="{BB962C8B-B14F-4D97-AF65-F5344CB8AC3E}">
        <p14:creationId xmlns:p14="http://schemas.microsoft.com/office/powerpoint/2010/main" val="17353340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D88B9-002D-1A10-E59E-BA68916B2BD2}"/>
              </a:ext>
            </a:extLst>
          </p:cNvPr>
          <p:cNvSpPr>
            <a:spLocks noGrp="1"/>
          </p:cNvSpPr>
          <p:nvPr>
            <p:ph type="title"/>
          </p:nvPr>
        </p:nvSpPr>
        <p:spPr/>
        <p:txBody>
          <a:bodyPr/>
          <a:lstStyle/>
          <a:p>
            <a:r>
              <a:rPr lang="en-US" b="1">
                <a:latin typeface="Times New Roman"/>
                <a:cs typeface="Times New Roman"/>
              </a:rPr>
              <a:t>                             </a:t>
            </a:r>
            <a:r>
              <a:rPr lang="en-US" sz="4000" b="1">
                <a:latin typeface="Times New Roman"/>
                <a:cs typeface="Times New Roman"/>
              </a:rPr>
              <a:t>RESULT</a:t>
            </a:r>
          </a:p>
        </p:txBody>
      </p:sp>
      <p:sp>
        <p:nvSpPr>
          <p:cNvPr id="3" name="Content Placeholder 2">
            <a:extLst>
              <a:ext uri="{FF2B5EF4-FFF2-40B4-BE49-F238E27FC236}">
                <a16:creationId xmlns:a16="http://schemas.microsoft.com/office/drawing/2014/main" id="{CD3E598C-8C16-9003-C6A2-ACA53CF4E2A2}"/>
              </a:ext>
            </a:extLst>
          </p:cNvPr>
          <p:cNvSpPr>
            <a:spLocks noGrp="1"/>
          </p:cNvSpPr>
          <p:nvPr>
            <p:ph idx="1"/>
          </p:nvPr>
        </p:nvSpPr>
        <p:spPr>
          <a:xfrm>
            <a:off x="838200" y="1523067"/>
            <a:ext cx="10515600" cy="4653896"/>
          </a:xfrm>
        </p:spPr>
        <p:txBody>
          <a:bodyPr vert="horz" lIns="91440" tIns="45720" rIns="91440" bIns="45720" rtlCol="0" anchor="t">
            <a:noAutofit/>
          </a:bodyPr>
          <a:lstStyle/>
          <a:p>
            <a:pPr algn="just"/>
            <a:r>
              <a:rPr lang="en-US" b="1">
                <a:ea typeface="+mn-lt"/>
                <a:cs typeface="+mn-lt"/>
              </a:rPr>
              <a:t>Successful Crime Prediction</a:t>
            </a:r>
            <a:r>
              <a:rPr lang="en-US">
                <a:ea typeface="+mn-lt"/>
                <a:cs typeface="+mn-lt"/>
              </a:rPr>
              <a:t>: The system effectively predicts crime types based on trained AI models, improving detection accuracy .</a:t>
            </a:r>
          </a:p>
          <a:p>
            <a:pPr algn="just"/>
            <a:r>
              <a:rPr lang="en-US" b="1">
                <a:ea typeface="+mn-lt"/>
                <a:cs typeface="+mn-lt"/>
              </a:rPr>
              <a:t>User &amp; Data Management</a:t>
            </a:r>
            <a:r>
              <a:rPr lang="en-US">
                <a:ea typeface="+mn-lt"/>
                <a:cs typeface="+mn-lt"/>
              </a:rPr>
              <a:t>: Enables seamless registration, authentication, and data access for authorized users, ensuring secure interactions .</a:t>
            </a:r>
          </a:p>
          <a:p>
            <a:pPr algn="just"/>
            <a:r>
              <a:rPr lang="en-US" b="1">
                <a:ea typeface="+mn-lt"/>
                <a:cs typeface="+mn-lt"/>
              </a:rPr>
              <a:t>Graphical Analysis</a:t>
            </a:r>
            <a:r>
              <a:rPr lang="en-US">
                <a:ea typeface="+mn-lt"/>
                <a:cs typeface="+mn-lt"/>
              </a:rPr>
              <a:t>: Displays crime prediction accuracy and crime type distribution through visual representations like bar charts .</a:t>
            </a:r>
            <a:endParaRPr lang="en-US"/>
          </a:p>
          <a:p>
            <a:pPr algn="just"/>
            <a:endParaRPr lang="en-US"/>
          </a:p>
        </p:txBody>
      </p:sp>
    </p:spTree>
    <p:extLst>
      <p:ext uri="{BB962C8B-B14F-4D97-AF65-F5344CB8AC3E}">
        <p14:creationId xmlns:p14="http://schemas.microsoft.com/office/powerpoint/2010/main" val="5176646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67176-589B-1D1C-10E0-C11D460CE3E1}"/>
              </a:ext>
            </a:extLst>
          </p:cNvPr>
          <p:cNvSpPr>
            <a:spLocks noGrp="1"/>
          </p:cNvSpPr>
          <p:nvPr>
            <p:ph type="title"/>
          </p:nvPr>
        </p:nvSpPr>
        <p:spPr/>
        <p:txBody>
          <a:bodyPr>
            <a:normAutofit/>
          </a:bodyPr>
          <a:lstStyle/>
          <a:p>
            <a:r>
              <a:rPr lang="en-US" sz="3200" b="1">
                <a:solidFill>
                  <a:schemeClr val="tx1">
                    <a:lumMod val="95000"/>
                    <a:lumOff val="5000"/>
                  </a:schemeClr>
                </a:solidFill>
                <a:latin typeface="Times New Roman"/>
                <a:cs typeface="Times New Roman"/>
              </a:rPr>
              <a:t>                                   </a:t>
            </a:r>
            <a:r>
              <a:rPr lang="en-US" sz="4000" b="1">
                <a:solidFill>
                  <a:schemeClr val="tx1">
                    <a:lumMod val="95000"/>
                    <a:lumOff val="5000"/>
                  </a:schemeClr>
                </a:solidFill>
                <a:latin typeface="Times New Roman"/>
                <a:cs typeface="Times New Roman"/>
              </a:rPr>
              <a:t>CONCLUSION</a:t>
            </a:r>
          </a:p>
        </p:txBody>
      </p:sp>
      <p:sp>
        <p:nvSpPr>
          <p:cNvPr id="3" name="Content Placeholder 2">
            <a:extLst>
              <a:ext uri="{FF2B5EF4-FFF2-40B4-BE49-F238E27FC236}">
                <a16:creationId xmlns:a16="http://schemas.microsoft.com/office/drawing/2014/main" id="{8005513E-4200-194B-D0C5-7BDA75FEF22E}"/>
              </a:ext>
            </a:extLst>
          </p:cNvPr>
          <p:cNvSpPr>
            <a:spLocks noGrp="1"/>
          </p:cNvSpPr>
          <p:nvPr>
            <p:ph idx="1"/>
          </p:nvPr>
        </p:nvSpPr>
        <p:spPr>
          <a:xfrm>
            <a:off x="838200" y="1814420"/>
            <a:ext cx="10515600" cy="4362543"/>
          </a:xfrm>
        </p:spPr>
        <p:txBody>
          <a:bodyPr vert="horz" lIns="91440" tIns="45720" rIns="91440" bIns="45720" rtlCol="0" anchor="t">
            <a:normAutofit/>
          </a:bodyPr>
          <a:lstStyle/>
          <a:p>
            <a:pPr algn="just"/>
            <a:r>
              <a:rPr lang="en-US" sz="2400" b="1">
                <a:ea typeface="+mn-lt"/>
                <a:cs typeface="+mn-lt"/>
              </a:rPr>
              <a:t>AI Crime Classification</a:t>
            </a:r>
            <a:r>
              <a:rPr lang="en-US" sz="2400">
                <a:ea typeface="+mn-lt"/>
                <a:cs typeface="+mn-lt"/>
              </a:rPr>
              <a:t>: The project categorizes malicious AI use, including physical, psychological, political, and economic threats .</a:t>
            </a:r>
          </a:p>
          <a:p>
            <a:pPr algn="just"/>
            <a:r>
              <a:rPr lang="en-US" sz="2400" b="1">
                <a:ea typeface="+mn-lt"/>
                <a:cs typeface="+mn-lt"/>
              </a:rPr>
              <a:t>Identified AI Vulnerabilities</a:t>
            </a:r>
            <a:r>
              <a:rPr lang="en-US" sz="2400">
                <a:ea typeface="+mn-lt"/>
                <a:cs typeface="+mn-lt"/>
              </a:rPr>
              <a:t>: Explored risks such as unintended AI outcomes and AI-enabled attacks like deepfakes and forgery .</a:t>
            </a:r>
            <a:endParaRPr lang="en-US" sz="2400"/>
          </a:p>
          <a:p>
            <a:pPr algn="just"/>
            <a:r>
              <a:rPr lang="en-US" sz="2400" b="1">
                <a:ea typeface="+mn-lt"/>
                <a:cs typeface="+mn-lt"/>
              </a:rPr>
              <a:t>Case Studies &amp; Real-World Incidents</a:t>
            </a:r>
            <a:r>
              <a:rPr lang="en-US" sz="2400">
                <a:ea typeface="+mn-lt"/>
                <a:cs typeface="+mn-lt"/>
              </a:rPr>
              <a:t>: Analyzed past cases like the 2010 flash crash and the Cambridge Analytica scandal to highlight AI misuse .</a:t>
            </a:r>
            <a:endParaRPr lang="en-US" sz="2400"/>
          </a:p>
          <a:p>
            <a:pPr algn="just"/>
            <a:r>
              <a:rPr lang="en-US" sz="2400" b="1">
                <a:ea typeface="+mn-lt"/>
                <a:cs typeface="+mn-lt"/>
              </a:rPr>
              <a:t>Need for Collaborative Efforts</a:t>
            </a:r>
            <a:r>
              <a:rPr lang="en-US" sz="2400">
                <a:ea typeface="+mn-lt"/>
                <a:cs typeface="+mn-lt"/>
              </a:rPr>
              <a:t>: Encourages cooperation between governments, industries, and individuals to improve AI security frameworks .</a:t>
            </a:r>
            <a:endParaRPr lang="en-US" sz="2400"/>
          </a:p>
          <a:p>
            <a:pPr algn="just"/>
            <a:r>
              <a:rPr lang="en-US" sz="2400" b="1">
                <a:ea typeface="+mn-lt"/>
                <a:cs typeface="+mn-lt"/>
              </a:rPr>
              <a:t>Scope for Future Research</a:t>
            </a:r>
            <a:r>
              <a:rPr lang="en-US" sz="2400">
                <a:ea typeface="+mn-lt"/>
                <a:cs typeface="+mn-lt"/>
              </a:rPr>
              <a:t>: Further empirical studies and statistical analysis can refine AI crime classifications and enhance preventive measures </a:t>
            </a:r>
            <a:endParaRPr lang="en-US" sz="2400"/>
          </a:p>
          <a:p>
            <a:pPr algn="just"/>
            <a:endParaRPr lang="en-US">
              <a:ea typeface="+mn-lt"/>
              <a:cs typeface="+mn-lt"/>
            </a:endParaRPr>
          </a:p>
        </p:txBody>
      </p:sp>
    </p:spTree>
    <p:extLst>
      <p:ext uri="{BB962C8B-B14F-4D97-AF65-F5344CB8AC3E}">
        <p14:creationId xmlns:p14="http://schemas.microsoft.com/office/powerpoint/2010/main" val="40242571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C1A92-A104-8C95-C8F7-1CFE308CA3D6}"/>
              </a:ext>
            </a:extLst>
          </p:cNvPr>
          <p:cNvSpPr>
            <a:spLocks noGrp="1"/>
          </p:cNvSpPr>
          <p:nvPr>
            <p:ph type="title"/>
          </p:nvPr>
        </p:nvSpPr>
        <p:spPr>
          <a:xfrm>
            <a:off x="838200" y="365125"/>
            <a:ext cx="10515600" cy="1807415"/>
          </a:xfrm>
        </p:spPr>
        <p:txBody>
          <a:bodyPr/>
          <a:lstStyle/>
          <a:p>
            <a:pPr>
              <a:lnSpc>
                <a:spcPct val="100000"/>
              </a:lnSpc>
              <a:spcBef>
                <a:spcPts val="0"/>
              </a:spcBef>
            </a:pPr>
            <a:r>
              <a:rPr lang="en-US" sz="3200" b="1">
                <a:solidFill>
                  <a:schemeClr val="tx1">
                    <a:lumMod val="95000"/>
                    <a:lumOff val="5000"/>
                  </a:schemeClr>
                </a:solidFill>
                <a:latin typeface="Times New Roman"/>
                <a:cs typeface="Times New Roman"/>
              </a:rPr>
              <a:t>                                </a:t>
            </a:r>
            <a:r>
              <a:rPr lang="en-US" sz="4000" b="1">
                <a:solidFill>
                  <a:schemeClr val="tx1">
                    <a:lumMod val="95000"/>
                    <a:lumOff val="5000"/>
                  </a:schemeClr>
                </a:solidFill>
                <a:latin typeface="Times New Roman"/>
                <a:cs typeface="Times New Roman"/>
              </a:rPr>
              <a:t>FUTURE SCOPE</a:t>
            </a:r>
            <a:endParaRPr lang="en-US" sz="4000">
              <a:solidFill>
                <a:schemeClr val="tx1">
                  <a:lumMod val="95000"/>
                  <a:lumOff val="5000"/>
                </a:schemeClr>
              </a:solidFill>
              <a:latin typeface="Times New Roman"/>
              <a:cs typeface="Times New Roman"/>
            </a:endParaRPr>
          </a:p>
          <a:p>
            <a:endParaRPr lang="en-US"/>
          </a:p>
        </p:txBody>
      </p:sp>
      <p:graphicFrame>
        <p:nvGraphicFramePr>
          <p:cNvPr id="9" name="Content Placeholder 2">
            <a:extLst>
              <a:ext uri="{FF2B5EF4-FFF2-40B4-BE49-F238E27FC236}">
                <a16:creationId xmlns:a16="http://schemas.microsoft.com/office/drawing/2014/main" id="{924F36B0-DAC9-C7BF-266C-AD864072CB88}"/>
              </a:ext>
            </a:extLst>
          </p:cNvPr>
          <p:cNvGraphicFramePr>
            <a:graphicFrameLocks noGrp="1"/>
          </p:cNvGraphicFramePr>
          <p:nvPr>
            <p:ph idx="1"/>
          </p:nvPr>
        </p:nvGraphicFramePr>
        <p:xfrm>
          <a:off x="838200" y="1567890"/>
          <a:ext cx="10515600" cy="46090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669243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E683C-0F94-39F9-D3C1-1DA0CB2132D6}"/>
              </a:ext>
            </a:extLst>
          </p:cNvPr>
          <p:cNvSpPr>
            <a:spLocks noGrp="1"/>
          </p:cNvSpPr>
          <p:nvPr>
            <p:ph type="title"/>
          </p:nvPr>
        </p:nvSpPr>
        <p:spPr/>
        <p:txBody>
          <a:bodyPr>
            <a:normAutofit/>
          </a:bodyPr>
          <a:lstStyle/>
          <a:p>
            <a:r>
              <a:rPr lang="en-US" sz="3600" b="1">
                <a:solidFill>
                  <a:schemeClr val="tx1">
                    <a:lumMod val="95000"/>
                    <a:lumOff val="5000"/>
                  </a:schemeClr>
                </a:solidFill>
                <a:latin typeface="Times New Roman"/>
                <a:cs typeface="Times New Roman"/>
              </a:rPr>
              <a:t>                             REFERENCES</a:t>
            </a:r>
            <a:endParaRPr lang="en-US" sz="3600">
              <a:solidFill>
                <a:schemeClr val="tx1">
                  <a:lumMod val="95000"/>
                  <a:lumOff val="5000"/>
                </a:schemeClr>
              </a:solidFill>
              <a:latin typeface="Times New Roman"/>
              <a:cs typeface="Times New Roman"/>
            </a:endParaRPr>
          </a:p>
        </p:txBody>
      </p:sp>
      <p:sp>
        <p:nvSpPr>
          <p:cNvPr id="3" name="Content Placeholder 2">
            <a:extLst>
              <a:ext uri="{FF2B5EF4-FFF2-40B4-BE49-F238E27FC236}">
                <a16:creationId xmlns:a16="http://schemas.microsoft.com/office/drawing/2014/main" id="{8A79F32A-BE82-0775-F673-40E8488B2E32}"/>
              </a:ext>
            </a:extLst>
          </p:cNvPr>
          <p:cNvSpPr>
            <a:spLocks noGrp="1"/>
          </p:cNvSpPr>
          <p:nvPr>
            <p:ph idx="1"/>
          </p:nvPr>
        </p:nvSpPr>
        <p:spPr>
          <a:xfrm>
            <a:off x="838200" y="1679950"/>
            <a:ext cx="10515600" cy="4497013"/>
          </a:xfrm>
        </p:spPr>
        <p:txBody>
          <a:bodyPr vert="horz" lIns="91440" tIns="45720" rIns="91440" bIns="45720" rtlCol="0" anchor="t">
            <a:normAutofit fontScale="85000" lnSpcReduction="20000"/>
          </a:bodyPr>
          <a:lstStyle/>
          <a:p>
            <a:pPr algn="just"/>
            <a:r>
              <a:rPr lang="en-US">
                <a:ea typeface="+mn-lt"/>
                <a:cs typeface="+mn-lt"/>
              </a:rPr>
              <a:t> K. Crawford, Atlas of AI: Power, Politics, and the Planetary Costs of Arti </a:t>
            </a:r>
            <a:r>
              <a:rPr lang="en-US" err="1">
                <a:ea typeface="+mn-lt"/>
                <a:cs typeface="+mn-lt"/>
              </a:rPr>
              <a:t>cial</a:t>
            </a:r>
            <a:r>
              <a:rPr lang="en-US">
                <a:ea typeface="+mn-lt"/>
                <a:cs typeface="+mn-lt"/>
              </a:rPr>
              <a:t> Intelligence. London, U.K.: Yale Univ. Press, 2021. </a:t>
            </a:r>
            <a:endParaRPr lang="en-US">
              <a:ea typeface="Calibri"/>
              <a:cs typeface="Calibri"/>
            </a:endParaRPr>
          </a:p>
          <a:p>
            <a:pPr algn="just"/>
            <a:r>
              <a:rPr lang="en-US">
                <a:ea typeface="+mn-lt"/>
                <a:cs typeface="+mn-lt"/>
              </a:rPr>
              <a:t>D. Garcia, Lethal arti </a:t>
            </a:r>
            <a:r>
              <a:rPr lang="en-US" err="1">
                <a:ea typeface="+mn-lt"/>
                <a:cs typeface="+mn-lt"/>
              </a:rPr>
              <a:t>cial</a:t>
            </a:r>
            <a:r>
              <a:rPr lang="en-US">
                <a:ea typeface="+mn-lt"/>
                <a:cs typeface="+mn-lt"/>
              </a:rPr>
              <a:t> intelligence and change: The future of </a:t>
            </a:r>
            <a:r>
              <a:rPr lang="en-US" err="1">
                <a:ea typeface="+mn-lt"/>
                <a:cs typeface="+mn-lt"/>
              </a:rPr>
              <a:t>inter national</a:t>
            </a:r>
            <a:r>
              <a:rPr lang="en-US">
                <a:ea typeface="+mn-lt"/>
                <a:cs typeface="+mn-lt"/>
              </a:rPr>
              <a:t> peace and security, Int. Stud. Rev., vol. 20, no. 2, pp. 334341, Jun. 2018, </a:t>
            </a:r>
            <a:r>
              <a:rPr lang="en-US" err="1">
                <a:ea typeface="+mn-lt"/>
                <a:cs typeface="+mn-lt"/>
              </a:rPr>
              <a:t>doi</a:t>
            </a:r>
            <a:r>
              <a:rPr lang="en-US">
                <a:ea typeface="+mn-lt"/>
                <a:cs typeface="+mn-lt"/>
              </a:rPr>
              <a:t>: 10.1093/</a:t>
            </a:r>
            <a:r>
              <a:rPr lang="en-US" err="1">
                <a:ea typeface="+mn-lt"/>
                <a:cs typeface="+mn-lt"/>
              </a:rPr>
              <a:t>isr</a:t>
            </a:r>
            <a:r>
              <a:rPr lang="en-US">
                <a:ea typeface="+mn-lt"/>
                <a:cs typeface="+mn-lt"/>
              </a:rPr>
              <a:t>/viy029. </a:t>
            </a:r>
            <a:endParaRPr lang="en-US">
              <a:ea typeface="Calibri"/>
              <a:cs typeface="Calibri"/>
            </a:endParaRPr>
          </a:p>
          <a:p>
            <a:pPr algn="just"/>
            <a:r>
              <a:rPr lang="en-US">
                <a:ea typeface="+mn-lt"/>
                <a:cs typeface="+mn-lt"/>
              </a:rPr>
              <a:t> T. </a:t>
            </a:r>
            <a:r>
              <a:rPr lang="en-US" err="1">
                <a:ea typeface="+mn-lt"/>
                <a:cs typeface="+mn-lt"/>
              </a:rPr>
              <a:t>Yigitcanlar</a:t>
            </a:r>
            <a:r>
              <a:rPr lang="en-US">
                <a:ea typeface="+mn-lt"/>
                <a:cs typeface="+mn-lt"/>
              </a:rPr>
              <a:t>, K. Desouza, L. Butler, and F. </a:t>
            </a:r>
            <a:r>
              <a:rPr lang="en-US" err="1">
                <a:ea typeface="+mn-lt"/>
                <a:cs typeface="+mn-lt"/>
              </a:rPr>
              <a:t>Roozkhosh</a:t>
            </a:r>
            <a:r>
              <a:rPr lang="en-US">
                <a:ea typeface="+mn-lt"/>
                <a:cs typeface="+mn-lt"/>
              </a:rPr>
              <a:t>, Contributions and risks of arti </a:t>
            </a:r>
            <a:r>
              <a:rPr lang="en-US" err="1">
                <a:ea typeface="+mn-lt"/>
                <a:cs typeface="+mn-lt"/>
              </a:rPr>
              <a:t>cial</a:t>
            </a:r>
            <a:r>
              <a:rPr lang="en-US">
                <a:ea typeface="+mn-lt"/>
                <a:cs typeface="+mn-lt"/>
              </a:rPr>
              <a:t> intelligence (AI) in building smarter cities: Insights from a systematic review of the literature, Energies, vol. 13, no. 6, p. 1473, Mar. 2020, </a:t>
            </a:r>
            <a:r>
              <a:rPr lang="en-US" err="1">
                <a:ea typeface="+mn-lt"/>
                <a:cs typeface="+mn-lt"/>
              </a:rPr>
              <a:t>doi</a:t>
            </a:r>
            <a:r>
              <a:rPr lang="en-US">
                <a:ea typeface="+mn-lt"/>
                <a:cs typeface="+mn-lt"/>
              </a:rPr>
              <a:t>: 10.3390/en13061473. </a:t>
            </a:r>
            <a:endParaRPr lang="en-US">
              <a:ea typeface="Calibri"/>
              <a:cs typeface="Calibri"/>
            </a:endParaRPr>
          </a:p>
          <a:p>
            <a:pPr algn="just"/>
            <a:r>
              <a:rPr lang="en-US">
                <a:ea typeface="+mn-lt"/>
                <a:cs typeface="+mn-lt"/>
              </a:rPr>
              <a:t>I. </a:t>
            </a:r>
            <a:r>
              <a:rPr lang="en-US" err="1">
                <a:ea typeface="+mn-lt"/>
                <a:cs typeface="+mn-lt"/>
              </a:rPr>
              <a:t>vanEngelshoven</a:t>
            </a:r>
            <a:r>
              <a:rPr lang="en-US">
                <a:ea typeface="+mn-lt"/>
                <a:cs typeface="+mn-lt"/>
              </a:rPr>
              <a:t>. (Oct. 18, 2019). Speech by Minister Van </a:t>
            </a:r>
            <a:r>
              <a:rPr lang="en-US" err="1">
                <a:ea typeface="+mn-lt"/>
                <a:cs typeface="+mn-lt"/>
              </a:rPr>
              <a:t>Engelshoven</a:t>
            </a:r>
            <a:r>
              <a:rPr lang="en-US">
                <a:ea typeface="+mn-lt"/>
                <a:cs typeface="+mn-lt"/>
              </a:rPr>
              <a:t> on Arti </a:t>
            </a:r>
            <a:r>
              <a:rPr lang="en-US" err="1">
                <a:ea typeface="+mn-lt"/>
                <a:cs typeface="+mn-lt"/>
              </a:rPr>
              <a:t>cial</a:t>
            </a:r>
            <a:r>
              <a:rPr lang="en-US">
                <a:ea typeface="+mn-lt"/>
                <a:cs typeface="+mn-lt"/>
              </a:rPr>
              <a:t> Intelligence at UNESCO, on October the 18th in Paris. Government of The Netherlands.Accessed:Apr.15,2021.[Online].</a:t>
            </a:r>
            <a:endParaRPr lang="en-US">
              <a:ea typeface="Calibri"/>
              <a:cs typeface="Calibri"/>
            </a:endParaRPr>
          </a:p>
          <a:p>
            <a:pPr algn="just"/>
            <a:r>
              <a:rPr lang="en-US" err="1">
                <a:ea typeface="+mn-lt"/>
                <a:cs typeface="+mn-lt"/>
              </a:rPr>
              <a:t>O.OsobaandW.WelserIV,TheRisksofArti</a:t>
            </a:r>
            <a:r>
              <a:rPr lang="en-US">
                <a:ea typeface="+mn-lt"/>
                <a:cs typeface="+mn-lt"/>
              </a:rPr>
              <a:t> </a:t>
            </a:r>
            <a:r>
              <a:rPr lang="en-US" err="1">
                <a:ea typeface="+mn-lt"/>
                <a:cs typeface="+mn-lt"/>
              </a:rPr>
              <a:t>cialIntelligencetoSecurity</a:t>
            </a:r>
            <a:r>
              <a:rPr lang="en-US">
                <a:ea typeface="+mn-lt"/>
                <a:cs typeface="+mn-lt"/>
              </a:rPr>
              <a:t> and the Future of Work. Santa Monica, CA, USA: RAND Corporation, 2017, </a:t>
            </a:r>
            <a:r>
              <a:rPr lang="en-US" err="1">
                <a:ea typeface="+mn-lt"/>
                <a:cs typeface="+mn-lt"/>
              </a:rPr>
              <a:t>doi</a:t>
            </a:r>
            <a:r>
              <a:rPr lang="en-US">
                <a:ea typeface="+mn-lt"/>
                <a:cs typeface="+mn-lt"/>
              </a:rPr>
              <a:t>: 10.7249/PE237.</a:t>
            </a:r>
            <a:endParaRPr lang="en-US">
              <a:latin typeface="Aptos"/>
              <a:ea typeface="Calibri"/>
              <a:cs typeface="Calibri"/>
            </a:endParaRPr>
          </a:p>
        </p:txBody>
      </p:sp>
    </p:spTree>
    <p:extLst>
      <p:ext uri="{BB962C8B-B14F-4D97-AF65-F5344CB8AC3E}">
        <p14:creationId xmlns:p14="http://schemas.microsoft.com/office/powerpoint/2010/main" val="31609911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252F6B-820A-7908-C363-FB94EB3164DF}"/>
              </a:ext>
            </a:extLst>
          </p:cNvPr>
          <p:cNvSpPr>
            <a:spLocks noGrp="1"/>
          </p:cNvSpPr>
          <p:nvPr>
            <p:ph type="title"/>
          </p:nvPr>
        </p:nvSpPr>
        <p:spPr>
          <a:xfrm>
            <a:off x="1043631" y="809898"/>
            <a:ext cx="9942716" cy="1554480"/>
          </a:xfrm>
        </p:spPr>
        <p:txBody>
          <a:bodyPr anchor="ctr">
            <a:normAutofit/>
          </a:bodyPr>
          <a:lstStyle/>
          <a:p>
            <a:r>
              <a:rPr lang="en-US" sz="4800" b="1">
                <a:latin typeface="Times New Roman"/>
                <a:cs typeface="Times New Roman"/>
              </a:rPr>
              <a:t>                         GITHUB LINK</a:t>
            </a:r>
          </a:p>
        </p:txBody>
      </p:sp>
      <p:sp>
        <p:nvSpPr>
          <p:cNvPr id="3" name="Content Placeholder 2">
            <a:extLst>
              <a:ext uri="{FF2B5EF4-FFF2-40B4-BE49-F238E27FC236}">
                <a16:creationId xmlns:a16="http://schemas.microsoft.com/office/drawing/2014/main" id="{148D2B95-5B66-09C0-924D-D9CA78D8A7E8}"/>
              </a:ext>
            </a:extLst>
          </p:cNvPr>
          <p:cNvSpPr>
            <a:spLocks noGrp="1"/>
          </p:cNvSpPr>
          <p:nvPr>
            <p:ph idx="1"/>
          </p:nvPr>
        </p:nvSpPr>
        <p:spPr>
          <a:xfrm>
            <a:off x="1045028" y="3017522"/>
            <a:ext cx="9941319" cy="3124658"/>
          </a:xfrm>
        </p:spPr>
        <p:txBody>
          <a:bodyPr vert="horz" lIns="91440" tIns="45720" rIns="91440" bIns="45720" rtlCol="0" anchor="ctr">
            <a:normAutofit/>
          </a:bodyPr>
          <a:lstStyle/>
          <a:p>
            <a:r>
              <a:rPr lang="en-US" sz="2400">
                <a:ea typeface="+mn-lt"/>
                <a:cs typeface="+mn-lt"/>
                <a:hlinkClick r:id="rId2"/>
              </a:rPr>
              <a:t>https://github.com/NiharikaChillamcharla/Artificial-Intelligence-Crime-An-Overview-of-Malicious-Use-and-Abuse-of-AI</a:t>
            </a:r>
            <a:endParaRPr lang="en-US" sz="240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33708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Content Placeholder 1" descr="AI Thank You Template for PowerPoint and Google Slides ...">
            <a:extLst>
              <a:ext uri="{FF2B5EF4-FFF2-40B4-BE49-F238E27FC236}">
                <a16:creationId xmlns:a16="http://schemas.microsoft.com/office/drawing/2014/main" id="{94C1B082-144F-7E43-88BD-F1E3A295077A}"/>
              </a:ext>
            </a:extLst>
          </p:cNvPr>
          <p:cNvPicPr>
            <a:picLocks noGrp="1" noChangeAspect="1"/>
          </p:cNvPicPr>
          <p:nvPr>
            <p:ph idx="1"/>
          </p:nvPr>
        </p:nvPicPr>
        <p:blipFill>
          <a:blip r:embed="rId2"/>
          <a:srcRect t="19"/>
          <a:stretch/>
        </p:blipFill>
        <p:spPr>
          <a:xfrm>
            <a:off x="20" y="1282"/>
            <a:ext cx="12191980" cy="6856718"/>
          </a:xfrm>
          <a:prstGeom prst="rect">
            <a:avLst/>
          </a:prstGeom>
        </p:spPr>
      </p:pic>
    </p:spTree>
    <p:extLst>
      <p:ext uri="{BB962C8B-B14F-4D97-AF65-F5344CB8AC3E}">
        <p14:creationId xmlns:p14="http://schemas.microsoft.com/office/powerpoint/2010/main" val="2982365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E07E3-B9FD-9F2B-9FDC-14A1D2CAE73E}"/>
              </a:ext>
            </a:extLst>
          </p:cNvPr>
          <p:cNvSpPr>
            <a:spLocks noGrp="1"/>
          </p:cNvSpPr>
          <p:nvPr>
            <p:ph type="title"/>
          </p:nvPr>
        </p:nvSpPr>
        <p:spPr>
          <a:xfrm>
            <a:off x="838200" y="678889"/>
            <a:ext cx="10515600" cy="563565"/>
          </a:xfrm>
        </p:spPr>
        <p:txBody>
          <a:bodyPr>
            <a:normAutofit/>
          </a:bodyPr>
          <a:lstStyle/>
          <a:p>
            <a:r>
              <a:rPr lang="en-US" sz="3200" b="1">
                <a:solidFill>
                  <a:schemeClr val="tx1">
                    <a:lumMod val="95000"/>
                    <a:lumOff val="5000"/>
                  </a:schemeClr>
                </a:solidFill>
                <a:latin typeface="Times New Roman"/>
                <a:cs typeface="Times New Roman"/>
              </a:rPr>
              <a:t>        EXISTING SYSTEM</a:t>
            </a:r>
          </a:p>
        </p:txBody>
      </p:sp>
      <p:graphicFrame>
        <p:nvGraphicFramePr>
          <p:cNvPr id="5" name="Content Placeholder 2">
            <a:extLst>
              <a:ext uri="{FF2B5EF4-FFF2-40B4-BE49-F238E27FC236}">
                <a16:creationId xmlns:a16="http://schemas.microsoft.com/office/drawing/2014/main" id="{EAD3CF6C-7CCC-EFC3-8E37-F0C059CCB186}"/>
              </a:ext>
            </a:extLst>
          </p:cNvPr>
          <p:cNvGraphicFramePr>
            <a:graphicFrameLocks noGrp="1"/>
          </p:cNvGraphicFramePr>
          <p:nvPr>
            <p:ph idx="1"/>
          </p:nvPr>
        </p:nvGraphicFramePr>
        <p:xfrm>
          <a:off x="748553" y="1713566"/>
          <a:ext cx="10605247" cy="39367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95723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99813-119E-2B5E-0A16-8AA025B4924E}"/>
              </a:ext>
            </a:extLst>
          </p:cNvPr>
          <p:cNvSpPr>
            <a:spLocks noGrp="1"/>
          </p:cNvSpPr>
          <p:nvPr>
            <p:ph type="title"/>
          </p:nvPr>
        </p:nvSpPr>
        <p:spPr>
          <a:xfrm>
            <a:off x="838200" y="365125"/>
            <a:ext cx="10515600" cy="913672"/>
          </a:xfrm>
        </p:spPr>
        <p:txBody>
          <a:bodyPr/>
          <a:lstStyle/>
          <a:p>
            <a:r>
              <a:rPr lang="en-US" sz="3200" b="1">
                <a:latin typeface="Times New Roman"/>
                <a:cs typeface="Times New Roman"/>
              </a:rPr>
              <a:t>              EXISTING SYSTEM DISADVANTAGES</a:t>
            </a:r>
            <a:endParaRPr lang="en-US" b="1"/>
          </a:p>
        </p:txBody>
      </p:sp>
      <p:graphicFrame>
        <p:nvGraphicFramePr>
          <p:cNvPr id="5" name="Content Placeholder 2">
            <a:extLst>
              <a:ext uri="{FF2B5EF4-FFF2-40B4-BE49-F238E27FC236}">
                <a16:creationId xmlns:a16="http://schemas.microsoft.com/office/drawing/2014/main" id="{CD1BA509-113B-9A6A-24AE-9DC8E606332E}"/>
              </a:ext>
            </a:extLst>
          </p:cNvPr>
          <p:cNvGraphicFramePr>
            <a:graphicFrameLocks noGrp="1"/>
          </p:cNvGraphicFramePr>
          <p:nvPr>
            <p:ph idx="1"/>
            <p:extLst>
              <p:ext uri="{D42A27DB-BD31-4B8C-83A1-F6EECF244321}">
                <p14:modId xmlns:p14="http://schemas.microsoft.com/office/powerpoint/2010/main" val="2379535682"/>
              </p:ext>
            </p:extLst>
          </p:nvPr>
        </p:nvGraphicFramePr>
        <p:xfrm>
          <a:off x="838200" y="1815328"/>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6254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1856B-E468-8C31-3EC6-EA558B9F1608}"/>
              </a:ext>
            </a:extLst>
          </p:cNvPr>
          <p:cNvSpPr>
            <a:spLocks noGrp="1"/>
          </p:cNvSpPr>
          <p:nvPr>
            <p:ph type="title"/>
          </p:nvPr>
        </p:nvSpPr>
        <p:spPr/>
        <p:txBody>
          <a:bodyPr/>
          <a:lstStyle/>
          <a:p>
            <a:r>
              <a:rPr lang="en-US" sz="3600" b="1">
                <a:latin typeface="Times New Roman"/>
                <a:cs typeface="Times New Roman"/>
              </a:rPr>
              <a:t>                       PROPOSED</a:t>
            </a:r>
            <a:r>
              <a:rPr lang="en-US" sz="1800" b="1">
                <a:latin typeface="Times New Roman"/>
                <a:cs typeface="Times New Roman"/>
              </a:rPr>
              <a:t> </a:t>
            </a:r>
            <a:r>
              <a:rPr lang="en-US" sz="3600" b="1">
                <a:latin typeface="Times New Roman"/>
                <a:cs typeface="Times New Roman"/>
              </a:rPr>
              <a:t>SYSTEM</a:t>
            </a:r>
            <a:r>
              <a:rPr lang="en-US" sz="3600" b="1">
                <a:latin typeface="Aptos Light"/>
              </a:rPr>
              <a:t> </a:t>
            </a:r>
          </a:p>
          <a:p>
            <a:endParaRPr lang="en-US" b="1"/>
          </a:p>
        </p:txBody>
      </p:sp>
      <p:sp>
        <p:nvSpPr>
          <p:cNvPr id="3" name="Content Placeholder 2">
            <a:extLst>
              <a:ext uri="{FF2B5EF4-FFF2-40B4-BE49-F238E27FC236}">
                <a16:creationId xmlns:a16="http://schemas.microsoft.com/office/drawing/2014/main" id="{D5761406-B7B7-7E88-DE62-1D627D15CFF6}"/>
              </a:ext>
            </a:extLst>
          </p:cNvPr>
          <p:cNvSpPr>
            <a:spLocks noGrp="1"/>
          </p:cNvSpPr>
          <p:nvPr>
            <p:ph idx="1"/>
          </p:nvPr>
        </p:nvSpPr>
        <p:spPr>
          <a:xfrm>
            <a:off x="838200" y="1403437"/>
            <a:ext cx="10515600" cy="4773526"/>
          </a:xfrm>
        </p:spPr>
        <p:txBody>
          <a:bodyPr vert="horz" lIns="91440" tIns="45720" rIns="91440" bIns="45720" rtlCol="0" anchor="t">
            <a:normAutofit/>
          </a:bodyPr>
          <a:lstStyle/>
          <a:p>
            <a:pPr algn="just"/>
            <a:r>
              <a:rPr lang="en-US" sz="2400">
                <a:latin typeface="Times New Roman"/>
                <a:cs typeface="Times New Roman"/>
              </a:rPr>
              <a:t> Add to the emerging body of knowledge that maps types of malicious use and abuse of AI systems. To understand the main concepts, threat scenarios, and possibilities is necessary to develop much-needed preventive measures and proactive responses to such attacks.</a:t>
            </a:r>
            <a:endParaRPr lang="en-US" sz="2400"/>
          </a:p>
          <a:p>
            <a:pPr algn="just"/>
            <a:r>
              <a:rPr lang="en-US" sz="2400">
                <a:latin typeface="Times New Roman"/>
                <a:cs typeface="Times New Roman"/>
              </a:rPr>
              <a:t>Help in establishing a shared language among and across different disciplines, especially between STEM disciplines and legal practitioners, as well as policymakers. Interdisciplinary research on the topic can reduce confusion caused by excessively technical or monodisciplinary language and aid in bridging existing gaps.</a:t>
            </a:r>
            <a:endParaRPr lang="en-US" sz="2400"/>
          </a:p>
          <a:p>
            <a:r>
              <a:rPr lang="en-US" sz="2400">
                <a:latin typeface="Times New Roman"/>
                <a:cs typeface="Times New Roman"/>
              </a:rPr>
              <a:t>Propose mitigation strategies, as well as demonstrating that a collective effort among government, academia, and industry is needed</a:t>
            </a:r>
            <a:endParaRPr lang="en-US" sz="2400"/>
          </a:p>
          <a:p>
            <a:endParaRPr lang="en-US" sz="2600"/>
          </a:p>
        </p:txBody>
      </p:sp>
    </p:spTree>
    <p:extLst>
      <p:ext uri="{BB962C8B-B14F-4D97-AF65-F5344CB8AC3E}">
        <p14:creationId xmlns:p14="http://schemas.microsoft.com/office/powerpoint/2010/main" val="3465684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F318BD-78B2-F0FE-BA68-9F91F4B2484C}"/>
              </a:ext>
            </a:extLst>
          </p:cNvPr>
          <p:cNvSpPr>
            <a:spLocks noGrp="1"/>
          </p:cNvSpPr>
          <p:nvPr>
            <p:ph type="title"/>
          </p:nvPr>
        </p:nvSpPr>
        <p:spPr>
          <a:xfrm>
            <a:off x="1285240" y="1050595"/>
            <a:ext cx="8404328" cy="1155111"/>
          </a:xfrm>
        </p:spPr>
        <p:txBody>
          <a:bodyPr anchor="ctr">
            <a:normAutofit fontScale="90000"/>
          </a:bodyPr>
          <a:lstStyle/>
          <a:p>
            <a:r>
              <a:rPr lang="en-US" sz="5000" b="1">
                <a:latin typeface="Times New Roman"/>
                <a:cs typeface="Times New Roman"/>
              </a:rPr>
              <a:t>         </a:t>
            </a:r>
            <a:r>
              <a:rPr lang="en-US" sz="3600" b="1">
                <a:latin typeface="Times New Roman"/>
                <a:cs typeface="Times New Roman"/>
              </a:rPr>
              <a:t>PROPOSED SYSTEM ADVANTAGES</a:t>
            </a:r>
            <a:endParaRPr lang="en-US" sz="3600" b="1"/>
          </a:p>
        </p:txBody>
      </p:sp>
      <p:sp>
        <p:nvSpPr>
          <p:cNvPr id="22" name="Content Placeholder 2">
            <a:extLst>
              <a:ext uri="{FF2B5EF4-FFF2-40B4-BE49-F238E27FC236}">
                <a16:creationId xmlns:a16="http://schemas.microsoft.com/office/drawing/2014/main" id="{C1633D0F-EAEA-C55E-2E06-6919E2697C6A}"/>
              </a:ext>
            </a:extLst>
          </p:cNvPr>
          <p:cNvSpPr>
            <a:spLocks noGrp="1"/>
          </p:cNvSpPr>
          <p:nvPr>
            <p:ph idx="1"/>
          </p:nvPr>
        </p:nvSpPr>
        <p:spPr>
          <a:xfrm>
            <a:off x="1285240" y="2444307"/>
            <a:ext cx="8424923" cy="2985746"/>
          </a:xfrm>
        </p:spPr>
        <p:txBody>
          <a:bodyPr vert="horz" lIns="91440" tIns="45720" rIns="91440" bIns="45720" rtlCol="0" anchor="t">
            <a:noAutofit/>
          </a:bodyPr>
          <a:lstStyle/>
          <a:p>
            <a:pPr algn="just"/>
            <a:r>
              <a:rPr lang="en-US" sz="2400">
                <a:latin typeface="Times New Roman"/>
                <a:cs typeface="Times New Roman"/>
              </a:rPr>
              <a:t>The system aims to propose a typology of the malicious use and abuse of AI based on empirical evidence and contemporary discourse, analyzing how AI systems are used to compromise confidentiality, integrity, and data availability.</a:t>
            </a:r>
            <a:endParaRPr lang="en-US" sz="2400"/>
          </a:p>
          <a:p>
            <a:pPr algn="just"/>
            <a:r>
              <a:rPr lang="en-US" sz="2400">
                <a:latin typeface="Times New Roman"/>
                <a:cs typeface="Times New Roman"/>
              </a:rPr>
              <a:t>Objectives are limited to identifying essential elements of the malicious use and abuse of AI, and to collect evidence of their use in practice. The compiled data enable further analysis of the possible ways in which AI systems can be exploited for criminal activities.</a:t>
            </a:r>
            <a:endParaRPr lang="en-US" sz="2400"/>
          </a:p>
          <a:p>
            <a:pPr algn="just"/>
            <a:endParaRPr lang="en-US" sz="2400"/>
          </a:p>
        </p:txBody>
      </p:sp>
    </p:spTree>
    <p:extLst>
      <p:ext uri="{BB962C8B-B14F-4D97-AF65-F5344CB8AC3E}">
        <p14:creationId xmlns:p14="http://schemas.microsoft.com/office/powerpoint/2010/main" val="3675706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B1716-00D3-2DA0-5668-4445EA541D92}"/>
              </a:ext>
            </a:extLst>
          </p:cNvPr>
          <p:cNvSpPr>
            <a:spLocks noGrp="1"/>
          </p:cNvSpPr>
          <p:nvPr>
            <p:ph type="title"/>
          </p:nvPr>
        </p:nvSpPr>
        <p:spPr>
          <a:xfrm>
            <a:off x="838200" y="818206"/>
            <a:ext cx="10515600" cy="676833"/>
          </a:xfrm>
        </p:spPr>
        <p:txBody>
          <a:bodyPr/>
          <a:lstStyle/>
          <a:p>
            <a:r>
              <a:rPr lang="en-US" sz="3600" b="1">
                <a:latin typeface="Times New Roman"/>
                <a:cs typeface="Times New Roman"/>
              </a:rPr>
              <a:t>  HARDWARE &amp; SOFTWARE REQUIREMENTS</a:t>
            </a:r>
            <a:endParaRPr lang="en-US" sz="3600">
              <a:latin typeface="Times New Roman"/>
              <a:cs typeface="Times New Roman"/>
            </a:endParaRPr>
          </a:p>
          <a:p>
            <a:endParaRPr lang="en-US"/>
          </a:p>
        </p:txBody>
      </p:sp>
      <p:sp>
        <p:nvSpPr>
          <p:cNvPr id="3" name="Content Placeholder 2">
            <a:extLst>
              <a:ext uri="{FF2B5EF4-FFF2-40B4-BE49-F238E27FC236}">
                <a16:creationId xmlns:a16="http://schemas.microsoft.com/office/drawing/2014/main" id="{B99037E3-48AD-723A-36A2-F92BB1EF6799}"/>
              </a:ext>
            </a:extLst>
          </p:cNvPr>
          <p:cNvSpPr>
            <a:spLocks noGrp="1"/>
          </p:cNvSpPr>
          <p:nvPr>
            <p:ph idx="1"/>
          </p:nvPr>
        </p:nvSpPr>
        <p:spPr>
          <a:xfrm>
            <a:off x="838200" y="1702058"/>
            <a:ext cx="10515600" cy="4011527"/>
          </a:xfrm>
        </p:spPr>
        <p:txBody>
          <a:bodyPr vert="horz" lIns="91440" tIns="45720" rIns="91440" bIns="45720" rtlCol="0" anchor="t">
            <a:normAutofit/>
          </a:bodyPr>
          <a:lstStyle/>
          <a:p>
            <a:pPr marL="0" indent="0">
              <a:buNone/>
            </a:pPr>
            <a:r>
              <a:rPr lang="en-US" sz="2400" b="1">
                <a:latin typeface="Times New Roman"/>
                <a:ea typeface="Segoe UI Symbol"/>
                <a:cs typeface="Times New Roman"/>
              </a:rPr>
              <a:t>HARDWARE REQUIRMENTS</a:t>
            </a:r>
            <a:endParaRPr lang="en-US" sz="1200">
              <a:latin typeface="Segoe UI Symbol"/>
              <a:ea typeface="Segoe UI Symbol"/>
            </a:endParaRPr>
          </a:p>
          <a:p>
            <a:pPr marL="0" indent="0">
              <a:buNone/>
            </a:pPr>
            <a:r>
              <a:rPr lang="en-US" sz="1200">
                <a:latin typeface="Segoe UI Symbol"/>
                <a:ea typeface="Segoe UI Symbol"/>
              </a:rPr>
              <a:t> </a:t>
            </a:r>
            <a:endParaRPr lang="en-US">
              <a:latin typeface="Aptos" panose="020B0004020202020204"/>
              <a:ea typeface="Segoe UI Symbol"/>
            </a:endParaRPr>
          </a:p>
          <a:p>
            <a:pPr marL="171450" indent="-171450"/>
            <a:r>
              <a:rPr lang="en-US" sz="2400">
                <a:latin typeface="Segoe UI Symbol"/>
                <a:ea typeface="Segoe UI Symbol"/>
              </a:rPr>
              <a:t> </a:t>
            </a:r>
            <a:r>
              <a:rPr lang="en-US" sz="2400">
                <a:latin typeface="Segoe UI Symbol"/>
                <a:ea typeface="Segoe UI Symbol"/>
                <a:cs typeface="Times New Roman"/>
              </a:rPr>
              <a:t>  </a:t>
            </a:r>
            <a:r>
              <a:rPr lang="en-US" sz="2400">
                <a:latin typeface="Times New Roman"/>
                <a:ea typeface="Segoe UI Symbol"/>
                <a:cs typeface="Times New Roman"/>
              </a:rPr>
              <a:t>Processor                      -   I5 CORE</a:t>
            </a:r>
            <a:r>
              <a:rPr lang="en-US" sz="2400">
                <a:latin typeface="Segoe UI Symbol"/>
                <a:ea typeface="Segoe UI Symbol"/>
              </a:rPr>
              <a:t>  </a:t>
            </a:r>
            <a:r>
              <a:rPr lang="en-US" sz="1200">
                <a:latin typeface="Segoe UI Symbol"/>
                <a:ea typeface="Segoe UI Symbol"/>
              </a:rPr>
              <a:t>     </a:t>
            </a:r>
            <a:endParaRPr lang="en-US" sz="1400">
              <a:latin typeface="Times New Roman"/>
              <a:ea typeface="Segoe UI Symbol"/>
              <a:cs typeface="Times New Roman"/>
            </a:endParaRPr>
          </a:p>
          <a:p>
            <a:r>
              <a:rPr lang="en-US" sz="2400">
                <a:latin typeface="Times New Roman"/>
                <a:cs typeface="Times New Roman"/>
              </a:rPr>
              <a:t>  RAM                              -   8 GB </a:t>
            </a:r>
            <a:endParaRPr lang="en-US" sz="2400"/>
          </a:p>
          <a:p>
            <a:r>
              <a:rPr lang="en-US" sz="2400">
                <a:latin typeface="Segoe UI Symbol"/>
                <a:ea typeface="Segoe UI Symbol"/>
              </a:rPr>
              <a:t> </a:t>
            </a:r>
            <a:r>
              <a:rPr lang="en-US" sz="2400">
                <a:latin typeface="Segoe UI Symbol"/>
                <a:ea typeface="Segoe UI Symbol"/>
                <a:cs typeface="Times New Roman"/>
              </a:rPr>
              <a:t> </a:t>
            </a:r>
            <a:r>
              <a:rPr lang="en-US" sz="2400">
                <a:latin typeface="Times New Roman"/>
                <a:cs typeface="Times New Roman"/>
              </a:rPr>
              <a:t>Hard Disk                      -   1 TB</a:t>
            </a:r>
            <a:endParaRPr lang="en-US" sz="2400"/>
          </a:p>
          <a:p>
            <a:pPr marL="0" indent="0">
              <a:buNone/>
            </a:pPr>
            <a:endParaRPr lang="en-US" sz="2400">
              <a:latin typeface="Aptos" panose="020B0004020202020204"/>
              <a:cs typeface="Times New Roman"/>
            </a:endParaRPr>
          </a:p>
        </p:txBody>
      </p:sp>
    </p:spTree>
    <p:extLst>
      <p:ext uri="{BB962C8B-B14F-4D97-AF65-F5344CB8AC3E}">
        <p14:creationId xmlns:p14="http://schemas.microsoft.com/office/powerpoint/2010/main" val="19840536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47</Slides>
  <Notes>1</Notes>
  <HiddenSlides>0</HiddenSlide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office theme</vt:lpstr>
      <vt:lpstr>PowerPoint Presentation</vt:lpstr>
      <vt:lpstr>TABLE OF CONTENTS </vt:lpstr>
      <vt:lpstr>             INTRODUCTION</vt:lpstr>
      <vt:lpstr>                                       ABSTRACT</vt:lpstr>
      <vt:lpstr>        EXISTING SYSTEM</vt:lpstr>
      <vt:lpstr>              EXISTING SYSTEM DISADVANTAGES</vt:lpstr>
      <vt:lpstr>                       PROPOSED SYSTEM  </vt:lpstr>
      <vt:lpstr>         PROPOSED SYSTEM ADVANTAGES</vt:lpstr>
      <vt:lpstr>  HARDWARE &amp; SOFTWARE REQUIREMENTS </vt:lpstr>
      <vt:lpstr>PowerPoint Presentation</vt:lpstr>
      <vt:lpstr>                                                NOVELTY  </vt:lpstr>
      <vt:lpstr>   ARCHITECTURE </vt:lpstr>
      <vt:lpstr>PowerPoint Presentation</vt:lpstr>
      <vt:lpstr>MODULES​</vt:lpstr>
      <vt:lpstr>                             UML DIAGRAMS </vt:lpstr>
      <vt:lpstr>CLASS DIAGRAM</vt:lpstr>
      <vt:lpstr>SEQUENCE DIAGRAM</vt:lpstr>
      <vt:lpstr>ACTIVITY DIAGRAM</vt:lpstr>
      <vt:lpstr>PowerPoint Presentation</vt:lpstr>
      <vt:lpstr>                       ALGORITHMS</vt:lpstr>
      <vt:lpstr>                      SAMPLE CODE –REMOTE USER </vt:lpstr>
      <vt:lpstr>PowerPoint Presentation</vt:lpstr>
      <vt:lpstr>PowerPoint Presentation</vt:lpstr>
      <vt:lpstr>PowerPoint Presentation</vt:lpstr>
      <vt:lpstr>PowerPoint Presentation</vt:lpstr>
      <vt:lpstr>SAMPLE CODE – SERVICE PROVIDER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RESULT</vt:lpstr>
      <vt:lpstr>                                   CONCLUSION</vt:lpstr>
      <vt:lpstr>                                FUTURE SCOPE </vt:lpstr>
      <vt:lpstr>                             REFERENCES</vt:lpstr>
      <vt:lpstr>                         GITHUB LINK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2</cp:revision>
  <dcterms:created xsi:type="dcterms:W3CDTF">2024-10-19T17:10:05Z</dcterms:created>
  <dcterms:modified xsi:type="dcterms:W3CDTF">2025-04-16T15:07:18Z</dcterms:modified>
</cp:coreProperties>
</file>